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revisionInfo.xml" ContentType="application/vnd.ms-powerpoint.revisioninfo+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5"/>
  </p:notesMasterIdLst>
  <p:sldIdLst>
    <p:sldId id="258" r:id="rId5"/>
    <p:sldId id="260" r:id="rId6"/>
    <p:sldId id="304" r:id="rId7"/>
    <p:sldId id="310" r:id="rId8"/>
    <p:sldId id="311" r:id="rId9"/>
    <p:sldId id="301" r:id="rId10"/>
    <p:sldId id="297" r:id="rId11"/>
    <p:sldId id="298" r:id="rId12"/>
    <p:sldId id="312" r:id="rId13"/>
    <p:sldId id="313" r:id="rId14"/>
    <p:sldId id="314" r:id="rId15"/>
    <p:sldId id="315" r:id="rId16"/>
    <p:sldId id="316" r:id="rId17"/>
    <p:sldId id="290" r:id="rId18"/>
    <p:sldId id="285" r:id="rId19"/>
    <p:sldId id="305" r:id="rId20"/>
    <p:sldId id="306" r:id="rId21"/>
    <p:sldId id="307" r:id="rId22"/>
    <p:sldId id="289" r:id="rId23"/>
    <p:sldId id="286" r:id="rId24"/>
    <p:sldId id="291" r:id="rId25"/>
    <p:sldId id="292" r:id="rId26"/>
    <p:sldId id="287" r:id="rId27"/>
    <p:sldId id="293" r:id="rId28"/>
    <p:sldId id="257" r:id="rId29"/>
    <p:sldId id="300" r:id="rId30"/>
    <p:sldId id="308" r:id="rId31"/>
    <p:sldId id="309" r:id="rId32"/>
    <p:sldId id="294" r:id="rId33"/>
    <p:sldId id="295" r:id="rId34"/>
  </p:sldIdLst>
  <p:sldSz cx="9144000" cy="6858000" type="screen4x3"/>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1pPr>
    <a:lvl2pPr marL="4572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2pPr>
    <a:lvl3pPr marL="9144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3pPr>
    <a:lvl4pPr marL="13716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4pPr>
    <a:lvl5pPr marL="1828800" algn="l" defTabSz="457200" rtl="0" eaLnBrk="0" fontAlgn="base" hangingPunct="0">
      <a:spcBef>
        <a:spcPct val="0"/>
      </a:spcBef>
      <a:spcAft>
        <a:spcPct val="0"/>
      </a:spcAft>
      <a:defRPr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E479135-992F-8D47-9D39-7968D46A15D8}" v="18" dt="2024-01-01T18:03:26.97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99"/>
    <p:restoredTop sz="92153" autoAdjust="0"/>
  </p:normalViewPr>
  <p:slideViewPr>
    <p:cSldViewPr snapToObjects="1">
      <p:cViewPr varScale="1">
        <p:scale>
          <a:sx n="67" d="100"/>
          <a:sy n="67" d="100"/>
        </p:scale>
        <p:origin x="1572" y="7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40"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아라사하드파하드(정보통신공학부)" userId="cdbce949-d08a-4359-bb66-8ee13814a937" providerId="ADAL" clId="{CE479135-992F-8D47-9D39-7968D46A15D8}"/>
    <pc:docChg chg="undo custSel addSld modSld sldOrd">
      <pc:chgData name="아라사하드파하드(정보통신공학부)" userId="cdbce949-d08a-4359-bb66-8ee13814a937" providerId="ADAL" clId="{CE479135-992F-8D47-9D39-7968D46A15D8}" dt="2024-01-01T18:03:32.758" v="257" actId="20577"/>
      <pc:docMkLst>
        <pc:docMk/>
      </pc:docMkLst>
      <pc:sldChg chg="addSp delSp modSp mod">
        <pc:chgData name="아라사하드파하드(정보통신공학부)" userId="cdbce949-d08a-4359-bb66-8ee13814a937" providerId="ADAL" clId="{CE479135-992F-8D47-9D39-7968D46A15D8}" dt="2024-01-01T18:01:00.364" v="175" actId="1076"/>
        <pc:sldMkLst>
          <pc:docMk/>
          <pc:sldMk cId="0" sldId="258"/>
        </pc:sldMkLst>
        <pc:picChg chg="add del mod">
          <ac:chgData name="아라사하드파하드(정보통신공학부)" userId="cdbce949-d08a-4359-bb66-8ee13814a937" providerId="ADAL" clId="{CE479135-992F-8D47-9D39-7968D46A15D8}" dt="2024-01-01T17:59:42.464" v="162" actId="478"/>
          <ac:picMkLst>
            <pc:docMk/>
            <pc:sldMk cId="0" sldId="258"/>
            <ac:picMk id="3" creationId="{63639BD2-C992-30F3-8EBE-41F10F591A45}"/>
          </ac:picMkLst>
        </pc:picChg>
        <pc:picChg chg="add mod">
          <ac:chgData name="아라사하드파하드(정보통신공학부)" userId="cdbce949-d08a-4359-bb66-8ee13814a937" providerId="ADAL" clId="{CE479135-992F-8D47-9D39-7968D46A15D8}" dt="2024-01-01T18:00:23.338" v="168" actId="1076"/>
          <ac:picMkLst>
            <pc:docMk/>
            <pc:sldMk cId="0" sldId="258"/>
            <ac:picMk id="5" creationId="{84FC68DE-C401-559E-2644-24E1D719EB69}"/>
          </ac:picMkLst>
        </pc:picChg>
        <pc:picChg chg="add mod">
          <ac:chgData name="아라사하드파하드(정보통신공학부)" userId="cdbce949-d08a-4359-bb66-8ee13814a937" providerId="ADAL" clId="{CE479135-992F-8D47-9D39-7968D46A15D8}" dt="2024-01-01T18:01:00.364" v="175" actId="1076"/>
          <ac:picMkLst>
            <pc:docMk/>
            <pc:sldMk cId="0" sldId="258"/>
            <ac:picMk id="7" creationId="{41D45919-A57B-6283-2F97-101AE9234090}"/>
          </ac:picMkLst>
        </pc:picChg>
      </pc:sldChg>
      <pc:sldChg chg="modSp mod">
        <pc:chgData name="아라사하드파하드(정보통신공학부)" userId="cdbce949-d08a-4359-bb66-8ee13814a937" providerId="ADAL" clId="{CE479135-992F-8D47-9D39-7968D46A15D8}" dt="2024-01-01T18:03:32.758" v="257" actId="20577"/>
        <pc:sldMkLst>
          <pc:docMk/>
          <pc:sldMk cId="0" sldId="260"/>
        </pc:sldMkLst>
        <pc:spChg chg="mod">
          <ac:chgData name="아라사하드파하드(정보통신공학부)" userId="cdbce949-d08a-4359-bb66-8ee13814a937" providerId="ADAL" clId="{CE479135-992F-8D47-9D39-7968D46A15D8}" dt="2024-01-01T18:03:32.758" v="257" actId="20577"/>
          <ac:spMkLst>
            <pc:docMk/>
            <pc:sldMk cId="0" sldId="260"/>
            <ac:spMk id="16390" creationId="{00000000-0000-0000-0000-000000000000}"/>
          </ac:spMkLst>
        </pc:spChg>
        <pc:spChg chg="mod">
          <ac:chgData name="아라사하드파하드(정보통신공학부)" userId="cdbce949-d08a-4359-bb66-8ee13814a937" providerId="ADAL" clId="{CE479135-992F-8D47-9D39-7968D46A15D8}" dt="2024-01-01T18:03:26.976" v="256" actId="403"/>
          <ac:spMkLst>
            <pc:docMk/>
            <pc:sldMk cId="0" sldId="260"/>
            <ac:spMk id="16391" creationId="{00000000-0000-0000-0000-000000000000}"/>
          </ac:spMkLst>
        </pc:spChg>
      </pc:sldChg>
      <pc:sldChg chg="modSp mod">
        <pc:chgData name="아라사하드파하드(정보통신공학부)" userId="cdbce949-d08a-4359-bb66-8ee13814a937" providerId="ADAL" clId="{CE479135-992F-8D47-9D39-7968D46A15D8}" dt="2024-01-01T17:26:36.925" v="83" actId="20577"/>
        <pc:sldMkLst>
          <pc:docMk/>
          <pc:sldMk cId="0" sldId="289"/>
        </pc:sldMkLst>
        <pc:spChg chg="mod">
          <ac:chgData name="아라사하드파하드(정보통신공학부)" userId="cdbce949-d08a-4359-bb66-8ee13814a937" providerId="ADAL" clId="{CE479135-992F-8D47-9D39-7968D46A15D8}" dt="2024-01-01T17:26:36.925" v="83" actId="20577"/>
          <ac:spMkLst>
            <pc:docMk/>
            <pc:sldMk cId="0" sldId="289"/>
            <ac:spMk id="31747" creationId="{00000000-0000-0000-0000-000000000000}"/>
          </ac:spMkLst>
        </pc:spChg>
      </pc:sldChg>
      <pc:sldChg chg="addSp delSp modSp mod">
        <pc:chgData name="아라사하드파하드(정보통신공학부)" userId="cdbce949-d08a-4359-bb66-8ee13814a937" providerId="ADAL" clId="{CE479135-992F-8D47-9D39-7968D46A15D8}" dt="2024-01-01T17:57:41.966" v="160" actId="1076"/>
        <pc:sldMkLst>
          <pc:docMk/>
          <pc:sldMk cId="0" sldId="297"/>
        </pc:sldMkLst>
        <pc:picChg chg="add del mod">
          <ac:chgData name="아라사하드파하드(정보통신공학부)" userId="cdbce949-d08a-4359-bb66-8ee13814a937" providerId="ADAL" clId="{CE479135-992F-8D47-9D39-7968D46A15D8}" dt="2024-01-01T17:57:20.876" v="151" actId="478"/>
          <ac:picMkLst>
            <pc:docMk/>
            <pc:sldMk cId="0" sldId="297"/>
            <ac:picMk id="3" creationId="{845A19B0-DDA7-BF8B-6BF8-FD4FC9EBDA11}"/>
          </ac:picMkLst>
        </pc:picChg>
        <pc:picChg chg="add mod modCrop">
          <ac:chgData name="아라사하드파하드(정보통신공학부)" userId="cdbce949-d08a-4359-bb66-8ee13814a937" providerId="ADAL" clId="{CE479135-992F-8D47-9D39-7968D46A15D8}" dt="2024-01-01T17:57:41.966" v="160" actId="1076"/>
          <ac:picMkLst>
            <pc:docMk/>
            <pc:sldMk cId="0" sldId="297"/>
            <ac:picMk id="5" creationId="{C9603814-924D-0F8C-F4EF-83567DABEE13}"/>
          </ac:picMkLst>
        </pc:picChg>
        <pc:picChg chg="del">
          <ac:chgData name="아라사하드파하드(정보통신공학부)" userId="cdbce949-d08a-4359-bb66-8ee13814a937" providerId="ADAL" clId="{CE479135-992F-8D47-9D39-7968D46A15D8}" dt="2024-01-01T17:56:09.531" v="147" actId="478"/>
          <ac:picMkLst>
            <pc:docMk/>
            <pc:sldMk cId="0" sldId="297"/>
            <ac:picMk id="18440" creationId="{00000000-0000-0000-0000-000000000000}"/>
          </ac:picMkLst>
        </pc:picChg>
      </pc:sldChg>
      <pc:sldChg chg="addSp modSp add mod">
        <pc:chgData name="아라사하드파하드(정보통신공학부)" userId="cdbce949-d08a-4359-bb66-8ee13814a937" providerId="ADAL" clId="{CE479135-992F-8D47-9D39-7968D46A15D8}" dt="2024-01-01T17:17:02.942" v="49" actId="255"/>
        <pc:sldMkLst>
          <pc:docMk/>
          <pc:sldMk cId="2950675752" sldId="305"/>
        </pc:sldMkLst>
        <pc:spChg chg="add mod">
          <ac:chgData name="아라사하드파하드(정보통신공학부)" userId="cdbce949-d08a-4359-bb66-8ee13814a937" providerId="ADAL" clId="{CE479135-992F-8D47-9D39-7968D46A15D8}" dt="2024-01-01T17:16:58.818" v="48" actId="1076"/>
          <ac:spMkLst>
            <pc:docMk/>
            <pc:sldMk cId="2950675752" sldId="305"/>
            <ac:spMk id="3" creationId="{3C0D6ABD-ADB5-AECC-0D18-7C76B2B2CDAE}"/>
          </ac:spMkLst>
        </pc:spChg>
        <pc:spChg chg="mod">
          <ac:chgData name="아라사하드파하드(정보통신공학부)" userId="cdbce949-d08a-4359-bb66-8ee13814a937" providerId="ADAL" clId="{CE479135-992F-8D47-9D39-7968D46A15D8}" dt="2024-01-01T17:14:32.116" v="23" actId="20577"/>
          <ac:spMkLst>
            <pc:docMk/>
            <pc:sldMk cId="2950675752" sldId="305"/>
            <ac:spMk id="9" creationId="{00000000-0000-0000-0000-000000000000}"/>
          </ac:spMkLst>
        </pc:spChg>
        <pc:spChg chg="mod">
          <ac:chgData name="아라사하드파하드(정보통신공학부)" userId="cdbce949-d08a-4359-bb66-8ee13814a937" providerId="ADAL" clId="{CE479135-992F-8D47-9D39-7968D46A15D8}" dt="2024-01-01T17:17:02.942" v="49" actId="255"/>
          <ac:spMkLst>
            <pc:docMk/>
            <pc:sldMk cId="2950675752" sldId="305"/>
            <ac:spMk id="31747" creationId="{00000000-0000-0000-0000-000000000000}"/>
          </ac:spMkLst>
        </pc:spChg>
      </pc:sldChg>
      <pc:sldChg chg="modSp add mod">
        <pc:chgData name="아라사하드파하드(정보통신공학부)" userId="cdbce949-d08a-4359-bb66-8ee13814a937" providerId="ADAL" clId="{CE479135-992F-8D47-9D39-7968D46A15D8}" dt="2024-01-01T17:20:50.452" v="66" actId="255"/>
        <pc:sldMkLst>
          <pc:docMk/>
          <pc:sldMk cId="1097232356" sldId="306"/>
        </pc:sldMkLst>
        <pc:spChg chg="mod">
          <ac:chgData name="아라사하드파하드(정보통신공학부)" userId="cdbce949-d08a-4359-bb66-8ee13814a937" providerId="ADAL" clId="{CE479135-992F-8D47-9D39-7968D46A15D8}" dt="2024-01-01T17:20:43.021" v="65" actId="1076"/>
          <ac:spMkLst>
            <pc:docMk/>
            <pc:sldMk cId="1097232356" sldId="306"/>
            <ac:spMk id="3" creationId="{3C0D6ABD-ADB5-AECC-0D18-7C76B2B2CDAE}"/>
          </ac:spMkLst>
        </pc:spChg>
        <pc:spChg chg="mod">
          <ac:chgData name="아라사하드파하드(정보통신공학부)" userId="cdbce949-d08a-4359-bb66-8ee13814a937" providerId="ADAL" clId="{CE479135-992F-8D47-9D39-7968D46A15D8}" dt="2024-01-01T17:20:50.452" v="66" actId="255"/>
          <ac:spMkLst>
            <pc:docMk/>
            <pc:sldMk cId="1097232356" sldId="306"/>
            <ac:spMk id="31747" creationId="{00000000-0000-0000-0000-000000000000}"/>
          </ac:spMkLst>
        </pc:spChg>
      </pc:sldChg>
      <pc:sldChg chg="addSp delSp modSp add mod">
        <pc:chgData name="아라사하드파하드(정보통신공학부)" userId="cdbce949-d08a-4359-bb66-8ee13814a937" providerId="ADAL" clId="{CE479135-992F-8D47-9D39-7968D46A15D8}" dt="2024-01-01T17:22:31.705" v="79" actId="1076"/>
        <pc:sldMkLst>
          <pc:docMk/>
          <pc:sldMk cId="191094818" sldId="307"/>
        </pc:sldMkLst>
        <pc:spChg chg="del">
          <ac:chgData name="아라사하드파하드(정보통신공학부)" userId="cdbce949-d08a-4359-bb66-8ee13814a937" providerId="ADAL" clId="{CE479135-992F-8D47-9D39-7968D46A15D8}" dt="2024-01-01T17:21:19.695" v="68" actId="478"/>
          <ac:spMkLst>
            <pc:docMk/>
            <pc:sldMk cId="191094818" sldId="307"/>
            <ac:spMk id="31747" creationId="{00000000-0000-0000-0000-000000000000}"/>
          </ac:spMkLst>
        </pc:spChg>
        <pc:picChg chg="add mod modCrop">
          <ac:chgData name="아라사하드파하드(정보통신공학부)" userId="cdbce949-d08a-4359-bb66-8ee13814a937" providerId="ADAL" clId="{CE479135-992F-8D47-9D39-7968D46A15D8}" dt="2024-01-01T17:22:31.705" v="79" actId="1076"/>
          <ac:picMkLst>
            <pc:docMk/>
            <pc:sldMk cId="191094818" sldId="307"/>
            <ac:picMk id="4" creationId="{8F4AEA80-7D40-134F-1415-4B19B0BEA042}"/>
          </ac:picMkLst>
        </pc:picChg>
      </pc:sldChg>
      <pc:sldChg chg="addSp modSp add mod ord">
        <pc:chgData name="아라사하드파하드(정보통신공학부)" userId="cdbce949-d08a-4359-bb66-8ee13814a937" providerId="ADAL" clId="{CE479135-992F-8D47-9D39-7968D46A15D8}" dt="2024-01-01T17:53:49.606" v="119" actId="14100"/>
        <pc:sldMkLst>
          <pc:docMk/>
          <pc:sldMk cId="2245039231" sldId="308"/>
        </pc:sldMkLst>
        <pc:spChg chg="mod">
          <ac:chgData name="아라사하드파하드(정보통신공학부)" userId="cdbce949-d08a-4359-bb66-8ee13814a937" providerId="ADAL" clId="{CE479135-992F-8D47-9D39-7968D46A15D8}" dt="2024-01-01T17:52:56.653" v="104" actId="20577"/>
          <ac:spMkLst>
            <pc:docMk/>
            <pc:sldMk cId="2245039231" sldId="308"/>
            <ac:spMk id="36866" creationId="{00000000-0000-0000-0000-000000000000}"/>
          </ac:spMkLst>
        </pc:spChg>
        <pc:spChg chg="mod">
          <ac:chgData name="아라사하드파하드(정보통신공학부)" userId="cdbce949-d08a-4359-bb66-8ee13814a937" providerId="ADAL" clId="{CE479135-992F-8D47-9D39-7968D46A15D8}" dt="2024-01-01T17:53:39.550" v="116" actId="404"/>
          <ac:spMkLst>
            <pc:docMk/>
            <pc:sldMk cId="2245039231" sldId="308"/>
            <ac:spMk id="36872" creationId="{00000000-0000-0000-0000-000000000000}"/>
          </ac:spMkLst>
        </pc:spChg>
        <pc:picChg chg="add mod modCrop">
          <ac:chgData name="아라사하드파하드(정보통신공학부)" userId="cdbce949-d08a-4359-bb66-8ee13814a937" providerId="ADAL" clId="{CE479135-992F-8D47-9D39-7968D46A15D8}" dt="2024-01-01T17:53:49.606" v="119" actId="14100"/>
          <ac:picMkLst>
            <pc:docMk/>
            <pc:sldMk cId="2245039231" sldId="308"/>
            <ac:picMk id="3" creationId="{4A2AA94D-B196-C3AB-9214-C684B06CD749}"/>
          </ac:picMkLst>
        </pc:picChg>
      </pc:sldChg>
      <pc:sldChg chg="modSp add mod">
        <pc:chgData name="아라사하드파하드(정보통신공학부)" userId="cdbce949-d08a-4359-bb66-8ee13814a937" providerId="ADAL" clId="{CE479135-992F-8D47-9D39-7968D46A15D8}" dt="2024-01-01T17:55:28.783" v="146" actId="5793"/>
        <pc:sldMkLst>
          <pc:docMk/>
          <pc:sldMk cId="1528440571" sldId="309"/>
        </pc:sldMkLst>
        <pc:spChg chg="mod">
          <ac:chgData name="아라사하드파하드(정보통신공학부)" userId="cdbce949-d08a-4359-bb66-8ee13814a937" providerId="ADAL" clId="{CE479135-992F-8D47-9D39-7968D46A15D8}" dt="2024-01-01T17:55:28.783" v="146" actId="5793"/>
          <ac:spMkLst>
            <pc:docMk/>
            <pc:sldMk cId="1528440571" sldId="309"/>
            <ac:spMk id="36866" creationId="{00000000-0000-0000-0000-000000000000}"/>
          </ac:spMkLst>
        </pc:spChg>
        <pc:spChg chg="mod">
          <ac:chgData name="아라사하드파하드(정보통신공학부)" userId="cdbce949-d08a-4359-bb66-8ee13814a937" providerId="ADAL" clId="{CE479135-992F-8D47-9D39-7968D46A15D8}" dt="2024-01-01T17:55:16.211" v="129" actId="20577"/>
          <ac:spMkLst>
            <pc:docMk/>
            <pc:sldMk cId="1528440571" sldId="309"/>
            <ac:spMk id="36872" creationId="{00000000-0000-0000-0000-000000000000}"/>
          </ac:spMkLst>
        </pc:spChg>
        <pc:picChg chg="mod">
          <ac:chgData name="아라사하드파하드(정보통신공학부)" userId="cdbce949-d08a-4359-bb66-8ee13814a937" providerId="ADAL" clId="{CE479135-992F-8D47-9D39-7968D46A15D8}" dt="2024-01-01T17:55:07.036" v="127" actId="1076"/>
          <ac:picMkLst>
            <pc:docMk/>
            <pc:sldMk cId="1528440571" sldId="309"/>
            <ac:picMk id="3" creationId="{4A2AA94D-B196-C3AB-9214-C684B06CD749}"/>
          </ac:picMkLst>
        </pc:picChg>
      </pc:sldChg>
    </pc:docChg>
  </pc:docChgLst>
</pc:chgInfo>
</file>

<file path=ppt/media/image1.jpeg>
</file>

<file path=ppt/media/image10.jpe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eaLnBrk="1" hangingPunct="1">
              <a:defRPr sz="1200">
                <a:latin typeface="Calibri" charset="0"/>
                <a:ea typeface="ＭＳ Ｐゴシック" charset="-128"/>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eaLnBrk="1" hangingPunct="1">
              <a:defRPr sz="1200">
                <a:latin typeface="Calibri" charset="0"/>
                <a:ea typeface="ＭＳ Ｐゴシック" charset="-128"/>
              </a:defRPr>
            </a:lvl1pPr>
          </a:lstStyle>
          <a:p>
            <a:pPr>
              <a:defRPr/>
            </a:pPr>
            <a:fld id="{C59AD105-E566-40A0-9610-81599B851FAC}" type="datetime1">
              <a:rPr lang="en-US"/>
              <a:pPr>
                <a:defRPr/>
              </a:pPr>
              <a:t>1/8/2024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wrap="square" lIns="91440" tIns="45720" rIns="91440" bIns="45720"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eaLnBrk="1" hangingPunct="1">
              <a:defRPr sz="1200">
                <a:latin typeface="Calibri" charset="0"/>
                <a:ea typeface="ＭＳ Ｐゴシック" charset="-128"/>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atin typeface="Calibri" panose="020F0502020204030204" pitchFamily="34" charset="0"/>
              </a:defRPr>
            </a:lvl1pPr>
          </a:lstStyle>
          <a:p>
            <a:fld id="{DE8D9F8F-34AA-4771-8A70-A7B90C6A7DFB}"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ＭＳ Ｐゴシック" pitchFamily="-65"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65"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80AC9B8E-88D0-46D3-8DB3-2FF0A06E37BE}" type="slidenum">
              <a:rPr lang="en-US" altLang="en-US">
                <a:latin typeface="Arial" panose="020B0604020202020204" pitchFamily="34" charset="0"/>
                <a:ea typeface="ヒラギノ角ゴ Pro W3" charset="-128"/>
              </a:rPr>
              <a:pPr>
                <a:spcBef>
                  <a:spcPct val="0"/>
                </a:spcBef>
              </a:pPr>
              <a:t>1</a:t>
            </a:fld>
            <a:endParaRPr lang="en-US" altLang="en-US">
              <a:latin typeface="Arial" panose="020B0604020202020204" pitchFamily="34" charset="0"/>
              <a:ea typeface="ヒラギノ角ゴ Pro W3" charset="-128"/>
            </a:endParaRPr>
          </a:p>
        </p:txBody>
      </p:sp>
      <p:sp>
        <p:nvSpPr>
          <p:cNvPr id="1536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5363"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357B07F4-93CE-4A91-A0BB-FB303C8CC201}" type="slidenum">
              <a:rPr lang="en-US" altLang="en-US">
                <a:latin typeface="Arial" panose="020B0604020202020204" pitchFamily="34" charset="0"/>
                <a:ea typeface="ヒラギノ角ゴ Pro W3" charset="-128"/>
              </a:rPr>
              <a:pPr>
                <a:spcBef>
                  <a:spcPct val="0"/>
                </a:spcBef>
              </a:pPr>
              <a:t>10</a:t>
            </a:fld>
            <a:endParaRPr lang="en-US" altLang="en-US">
              <a:latin typeface="Arial" panose="020B0604020202020204" pitchFamily="34" charset="0"/>
              <a:ea typeface="ヒラギノ角ゴ Pro W3" charset="-128"/>
            </a:endParaRPr>
          </a:p>
        </p:txBody>
      </p:sp>
      <p:sp>
        <p:nvSpPr>
          <p:cNvPr id="21506"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1507"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22338978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357B07F4-93CE-4A91-A0BB-FB303C8CC201}" type="slidenum">
              <a:rPr lang="en-US" altLang="en-US">
                <a:latin typeface="Arial" panose="020B0604020202020204" pitchFamily="34" charset="0"/>
                <a:ea typeface="ヒラギノ角ゴ Pro W3" charset="-128"/>
              </a:rPr>
              <a:pPr>
                <a:spcBef>
                  <a:spcPct val="0"/>
                </a:spcBef>
              </a:pPr>
              <a:t>11</a:t>
            </a:fld>
            <a:endParaRPr lang="en-US" altLang="en-US">
              <a:latin typeface="Arial" panose="020B0604020202020204" pitchFamily="34" charset="0"/>
              <a:ea typeface="ヒラギノ角ゴ Pro W3" charset="-128"/>
            </a:endParaRPr>
          </a:p>
        </p:txBody>
      </p:sp>
      <p:sp>
        <p:nvSpPr>
          <p:cNvPr id="21506"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1507"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22351678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357B07F4-93CE-4A91-A0BB-FB303C8CC201}" type="slidenum">
              <a:rPr lang="en-US" altLang="en-US">
                <a:latin typeface="Arial" panose="020B0604020202020204" pitchFamily="34" charset="0"/>
                <a:ea typeface="ヒラギノ角ゴ Pro W3" charset="-128"/>
              </a:rPr>
              <a:pPr>
                <a:spcBef>
                  <a:spcPct val="0"/>
                </a:spcBef>
              </a:pPr>
              <a:t>12</a:t>
            </a:fld>
            <a:endParaRPr lang="en-US" altLang="en-US">
              <a:latin typeface="Arial" panose="020B0604020202020204" pitchFamily="34" charset="0"/>
              <a:ea typeface="ヒラギノ角ゴ Pro W3" charset="-128"/>
            </a:endParaRPr>
          </a:p>
        </p:txBody>
      </p:sp>
      <p:sp>
        <p:nvSpPr>
          <p:cNvPr id="21506"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1507"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12791445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357B07F4-93CE-4A91-A0BB-FB303C8CC201}" type="slidenum">
              <a:rPr lang="en-US" altLang="en-US">
                <a:latin typeface="Arial" panose="020B0604020202020204" pitchFamily="34" charset="0"/>
                <a:ea typeface="ヒラギノ角ゴ Pro W3" charset="-128"/>
              </a:rPr>
              <a:pPr>
                <a:spcBef>
                  <a:spcPct val="0"/>
                </a:spcBef>
              </a:pPr>
              <a:t>13</a:t>
            </a:fld>
            <a:endParaRPr lang="en-US" altLang="en-US">
              <a:latin typeface="Arial" panose="020B0604020202020204" pitchFamily="34" charset="0"/>
              <a:ea typeface="ヒラギノ角ゴ Pro W3" charset="-128"/>
            </a:endParaRPr>
          </a:p>
        </p:txBody>
      </p:sp>
      <p:sp>
        <p:nvSpPr>
          <p:cNvPr id="21506"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1507"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38193389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370636B0-4090-4BF5-956F-BA03173E3B65}" type="slidenum">
              <a:rPr lang="en-US" altLang="en-US">
                <a:latin typeface="Arial" panose="020B0604020202020204" pitchFamily="34" charset="0"/>
                <a:ea typeface="ヒラギノ角ゴ Pro W3" charset="-128"/>
              </a:rPr>
              <a:pPr>
                <a:spcBef>
                  <a:spcPct val="0"/>
                </a:spcBef>
              </a:pPr>
              <a:t>14</a:t>
            </a:fld>
            <a:endParaRPr lang="en-US" altLang="en-US">
              <a:latin typeface="Arial" panose="020B0604020202020204" pitchFamily="34" charset="0"/>
              <a:ea typeface="ヒラギノ角ゴ Pro W3" charset="-128"/>
            </a:endParaRPr>
          </a:p>
        </p:txBody>
      </p:sp>
      <p:sp>
        <p:nvSpPr>
          <p:cNvPr id="2355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3555"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8F7ADB0C-2846-4F75-A471-D2A900CE697B}" type="slidenum">
              <a:rPr lang="en-US" altLang="en-US">
                <a:latin typeface="Arial" panose="020B0604020202020204" pitchFamily="34" charset="0"/>
                <a:ea typeface="ヒラギノ角ゴ Pro W3" charset="-128"/>
              </a:rPr>
              <a:pPr>
                <a:spcBef>
                  <a:spcPct val="0"/>
                </a:spcBef>
              </a:pPr>
              <a:t>15</a:t>
            </a:fld>
            <a:endParaRPr lang="en-US" altLang="en-US">
              <a:latin typeface="Arial" panose="020B0604020202020204" pitchFamily="34" charset="0"/>
              <a:ea typeface="ヒラギノ角ゴ Pro W3" charset="-128"/>
            </a:endParaRPr>
          </a:p>
        </p:txBody>
      </p:sp>
      <p:sp>
        <p:nvSpPr>
          <p:cNvPr id="2560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5603"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8F7ADB0C-2846-4F75-A471-D2A900CE697B}" type="slidenum">
              <a:rPr lang="en-US" altLang="en-US">
                <a:latin typeface="Arial" panose="020B0604020202020204" pitchFamily="34" charset="0"/>
                <a:ea typeface="ヒラギノ角ゴ Pro W3" charset="-128"/>
              </a:rPr>
              <a:pPr>
                <a:spcBef>
                  <a:spcPct val="0"/>
                </a:spcBef>
              </a:pPr>
              <a:t>16</a:t>
            </a:fld>
            <a:endParaRPr lang="en-US" altLang="en-US">
              <a:latin typeface="Arial" panose="020B0604020202020204" pitchFamily="34" charset="0"/>
              <a:ea typeface="ヒラギノ角ゴ Pro W3" charset="-128"/>
            </a:endParaRPr>
          </a:p>
        </p:txBody>
      </p:sp>
      <p:sp>
        <p:nvSpPr>
          <p:cNvPr id="2560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5603"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9235856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8F7ADB0C-2846-4F75-A471-D2A900CE697B}" type="slidenum">
              <a:rPr lang="en-US" altLang="en-US">
                <a:latin typeface="Arial" panose="020B0604020202020204" pitchFamily="34" charset="0"/>
                <a:ea typeface="ヒラギノ角ゴ Pro W3" charset="-128"/>
              </a:rPr>
              <a:pPr>
                <a:spcBef>
                  <a:spcPct val="0"/>
                </a:spcBef>
              </a:pPr>
              <a:t>17</a:t>
            </a:fld>
            <a:endParaRPr lang="en-US" altLang="en-US">
              <a:latin typeface="Arial" panose="020B0604020202020204" pitchFamily="34" charset="0"/>
              <a:ea typeface="ヒラギノ角ゴ Pro W3" charset="-128"/>
            </a:endParaRPr>
          </a:p>
        </p:txBody>
      </p:sp>
      <p:sp>
        <p:nvSpPr>
          <p:cNvPr id="2560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5603"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r>
              <a:rPr lang="en-US" sz="1200" b="0" i="0" kern="1200" dirty="0" smtClean="0">
                <a:solidFill>
                  <a:schemeClr val="tx1"/>
                </a:solidFill>
                <a:effectLst/>
                <a:latin typeface="+mn-lt"/>
                <a:ea typeface="ＭＳ Ｐゴシック" pitchFamily="-65" charset="-128"/>
                <a:cs typeface="ＭＳ Ｐゴシック" pitchFamily="-65" charset="-128"/>
              </a:rPr>
              <a:t>DMZ: is a physical </a:t>
            </a:r>
            <a:r>
              <a:rPr lang="en-US" sz="1200" b="1" i="0" kern="1200" dirty="0" smtClean="0">
                <a:solidFill>
                  <a:schemeClr val="tx1"/>
                </a:solidFill>
                <a:effectLst/>
                <a:latin typeface="+mn-lt"/>
                <a:ea typeface="ＭＳ Ｐゴシック" pitchFamily="-65" charset="-128"/>
                <a:cs typeface="ＭＳ Ｐゴシック" pitchFamily="-65" charset="-128"/>
              </a:rPr>
              <a:t>or logical subnet that separates a local area network (LAN) from other untrusted networks</a:t>
            </a:r>
            <a:endParaRPr lang="en-US" altLang="en-US" dirty="0">
              <a:latin typeface="Arial" panose="020B0604020202020204" pitchFamily="34" charset="0"/>
              <a:ea typeface="ヒラギノ角ゴ Pro W3" charset="-128"/>
            </a:endParaRPr>
          </a:p>
        </p:txBody>
      </p:sp>
    </p:spTree>
    <p:extLst>
      <p:ext uri="{BB962C8B-B14F-4D97-AF65-F5344CB8AC3E}">
        <p14:creationId xmlns:p14="http://schemas.microsoft.com/office/powerpoint/2010/main" val="34655016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8F7ADB0C-2846-4F75-A471-D2A900CE697B}" type="slidenum">
              <a:rPr lang="en-US" altLang="en-US">
                <a:latin typeface="Arial" panose="020B0604020202020204" pitchFamily="34" charset="0"/>
                <a:ea typeface="ヒラギノ角ゴ Pro W3" charset="-128"/>
              </a:rPr>
              <a:pPr>
                <a:spcBef>
                  <a:spcPct val="0"/>
                </a:spcBef>
              </a:pPr>
              <a:t>18</a:t>
            </a:fld>
            <a:endParaRPr lang="en-US" altLang="en-US">
              <a:latin typeface="Arial" panose="020B0604020202020204" pitchFamily="34" charset="0"/>
              <a:ea typeface="ヒラギノ角ゴ Pro W3" charset="-128"/>
            </a:endParaRPr>
          </a:p>
        </p:txBody>
      </p:sp>
      <p:sp>
        <p:nvSpPr>
          <p:cNvPr id="2560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5603"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28473074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EF8BBBDB-10DE-42DC-9A4D-F0FEA121F8B8}" type="slidenum">
              <a:rPr lang="en-US" altLang="en-US">
                <a:latin typeface="Arial" panose="020B0604020202020204" pitchFamily="34" charset="0"/>
                <a:ea typeface="ヒラギノ角ゴ Pro W3" charset="-128"/>
              </a:rPr>
              <a:pPr>
                <a:spcBef>
                  <a:spcPct val="0"/>
                </a:spcBef>
              </a:pPr>
              <a:t>19</a:t>
            </a:fld>
            <a:endParaRPr lang="en-US" altLang="en-US">
              <a:latin typeface="Arial" panose="020B0604020202020204" pitchFamily="34" charset="0"/>
              <a:ea typeface="ヒラギノ角ゴ Pro W3" charset="-128"/>
            </a:endParaRPr>
          </a:p>
        </p:txBody>
      </p:sp>
      <p:sp>
        <p:nvSpPr>
          <p:cNvPr id="2765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7651"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B2CBA4D7-8BE6-40C3-8E46-06CA5D7D7823}" type="slidenum">
              <a:rPr lang="en-US" altLang="en-US">
                <a:latin typeface="Arial" panose="020B0604020202020204" pitchFamily="34" charset="0"/>
                <a:ea typeface="ヒラギノ角ゴ Pro W3" charset="-128"/>
              </a:rPr>
              <a:pPr>
                <a:spcBef>
                  <a:spcPct val="0"/>
                </a:spcBef>
              </a:pPr>
              <a:t>2</a:t>
            </a:fld>
            <a:endParaRPr lang="en-US" altLang="en-US">
              <a:latin typeface="Arial" panose="020B0604020202020204" pitchFamily="34" charset="0"/>
              <a:ea typeface="ヒラギノ角ゴ Pro W3" charset="-128"/>
            </a:endParaRPr>
          </a:p>
        </p:txBody>
      </p:sp>
      <p:sp>
        <p:nvSpPr>
          <p:cNvPr id="1741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7411"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93A9BDAB-644B-44DA-A6AE-7E9B57AD3CEA}" type="slidenum">
              <a:rPr lang="en-US" altLang="en-US">
                <a:latin typeface="Arial" panose="020B0604020202020204" pitchFamily="34" charset="0"/>
                <a:ea typeface="ヒラギノ角ゴ Pro W3" charset="-128"/>
              </a:rPr>
              <a:pPr>
                <a:spcBef>
                  <a:spcPct val="0"/>
                </a:spcBef>
              </a:pPr>
              <a:t>20</a:t>
            </a:fld>
            <a:endParaRPr lang="en-US" altLang="en-US">
              <a:latin typeface="Arial" panose="020B0604020202020204" pitchFamily="34" charset="0"/>
              <a:ea typeface="ヒラギノ角ゴ Pro W3" charset="-128"/>
            </a:endParaRPr>
          </a:p>
        </p:txBody>
      </p:sp>
      <p:sp>
        <p:nvSpPr>
          <p:cNvPr id="29698"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9699"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78BF00F0-1921-4B22-A9F9-DE5C9DEAB9A4}" type="slidenum">
              <a:rPr lang="en-US" altLang="en-US">
                <a:latin typeface="Arial" panose="020B0604020202020204" pitchFamily="34" charset="0"/>
                <a:ea typeface="ヒラギノ角ゴ Pro W3" charset="-128"/>
              </a:rPr>
              <a:pPr>
                <a:spcBef>
                  <a:spcPct val="0"/>
                </a:spcBef>
              </a:pPr>
              <a:t>21</a:t>
            </a:fld>
            <a:endParaRPr lang="en-US" altLang="en-US">
              <a:latin typeface="Arial" panose="020B0604020202020204" pitchFamily="34" charset="0"/>
              <a:ea typeface="ヒラギノ角ゴ Pro W3" charset="-128"/>
            </a:endParaRPr>
          </a:p>
        </p:txBody>
      </p:sp>
      <p:sp>
        <p:nvSpPr>
          <p:cNvPr id="31746"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31747"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C208EBDB-D0FA-4AB3-B01B-936A5088A60E}" type="slidenum">
              <a:rPr lang="en-US" altLang="en-US">
                <a:latin typeface="Arial" panose="020B0604020202020204" pitchFamily="34" charset="0"/>
                <a:ea typeface="ヒラギノ角ゴ Pro W3" charset="-128"/>
              </a:rPr>
              <a:pPr>
                <a:spcBef>
                  <a:spcPct val="0"/>
                </a:spcBef>
              </a:pPr>
              <a:t>22</a:t>
            </a:fld>
            <a:endParaRPr lang="en-US" altLang="en-US">
              <a:latin typeface="Arial" panose="020B0604020202020204" pitchFamily="34" charset="0"/>
              <a:ea typeface="ヒラギノ角ゴ Pro W3" charset="-128"/>
            </a:endParaRPr>
          </a:p>
        </p:txBody>
      </p:sp>
      <p:sp>
        <p:nvSpPr>
          <p:cNvPr id="3379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33795"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112FD0F9-708C-4C9A-9ED5-A9803C59FB3E}" type="slidenum">
              <a:rPr lang="en-US" altLang="en-US">
                <a:latin typeface="Arial" panose="020B0604020202020204" pitchFamily="34" charset="0"/>
                <a:ea typeface="ヒラギノ角ゴ Pro W3" charset="-128"/>
              </a:rPr>
              <a:pPr>
                <a:spcBef>
                  <a:spcPct val="0"/>
                </a:spcBef>
              </a:pPr>
              <a:t>23</a:t>
            </a:fld>
            <a:endParaRPr lang="en-US" altLang="en-US">
              <a:latin typeface="Arial" panose="020B0604020202020204" pitchFamily="34" charset="0"/>
              <a:ea typeface="ヒラギノ角ゴ Pro W3" charset="-128"/>
            </a:endParaRPr>
          </a:p>
        </p:txBody>
      </p:sp>
      <p:sp>
        <p:nvSpPr>
          <p:cNvPr id="35842"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35843"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7B87EE87-9200-4E38-BF19-ED8B2D081D27}" type="slidenum">
              <a:rPr lang="en-US" altLang="en-US">
                <a:latin typeface="Arial" panose="020B0604020202020204" pitchFamily="34" charset="0"/>
                <a:ea typeface="ヒラギノ角ゴ Pro W3" charset="-128"/>
              </a:rPr>
              <a:pPr>
                <a:spcBef>
                  <a:spcPct val="0"/>
                </a:spcBef>
              </a:pPr>
              <a:t>24</a:t>
            </a:fld>
            <a:endParaRPr lang="en-US" altLang="en-US">
              <a:latin typeface="Arial" panose="020B0604020202020204" pitchFamily="34" charset="0"/>
              <a:ea typeface="ヒラギノ角ゴ Pro W3" charset="-128"/>
            </a:endParaRPr>
          </a:p>
        </p:txBody>
      </p:sp>
      <p:sp>
        <p:nvSpPr>
          <p:cNvPr id="3789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37891"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7651B827-02E2-42B5-B6A1-4CC38E1B1E9B}" type="slidenum">
              <a:rPr lang="en-US" altLang="en-US">
                <a:latin typeface="Arial" panose="020B0604020202020204" pitchFamily="34" charset="0"/>
                <a:ea typeface="ヒラギノ角ゴ Pro W3" charset="-128"/>
              </a:rPr>
              <a:pPr>
                <a:spcBef>
                  <a:spcPct val="0"/>
                </a:spcBef>
              </a:pPr>
              <a:t>25</a:t>
            </a:fld>
            <a:endParaRPr lang="en-US" altLang="en-US">
              <a:latin typeface="Arial" panose="020B0604020202020204" pitchFamily="34" charset="0"/>
              <a:ea typeface="ヒラギノ角ゴ Pro W3" charset="-128"/>
            </a:endParaRPr>
          </a:p>
        </p:txBody>
      </p:sp>
      <p:sp>
        <p:nvSpPr>
          <p:cNvPr id="39938"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39939"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36832B8D-94CD-4E8C-BF73-82D7827A5BB2}" type="slidenum">
              <a:rPr lang="en-US" altLang="en-US">
                <a:latin typeface="Arial" panose="020B0604020202020204" pitchFamily="34" charset="0"/>
                <a:ea typeface="ヒラギノ角ゴ Pro W3" charset="-128"/>
              </a:rPr>
              <a:pPr>
                <a:spcBef>
                  <a:spcPct val="0"/>
                </a:spcBef>
              </a:pPr>
              <a:t>26</a:t>
            </a:fld>
            <a:endParaRPr lang="en-US" altLang="en-US">
              <a:latin typeface="Arial" panose="020B0604020202020204" pitchFamily="34" charset="0"/>
              <a:ea typeface="ヒラギノ角ゴ Pro W3" charset="-128"/>
            </a:endParaRPr>
          </a:p>
        </p:txBody>
      </p:sp>
      <p:sp>
        <p:nvSpPr>
          <p:cNvPr id="41986"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41987"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7B87EE87-9200-4E38-BF19-ED8B2D081D27}" type="slidenum">
              <a:rPr lang="en-US" altLang="en-US">
                <a:latin typeface="Arial" panose="020B0604020202020204" pitchFamily="34" charset="0"/>
                <a:ea typeface="ヒラギノ角ゴ Pro W3" charset="-128"/>
              </a:rPr>
              <a:pPr>
                <a:spcBef>
                  <a:spcPct val="0"/>
                </a:spcBef>
              </a:pPr>
              <a:t>27</a:t>
            </a:fld>
            <a:endParaRPr lang="en-US" altLang="en-US">
              <a:latin typeface="Arial" panose="020B0604020202020204" pitchFamily="34" charset="0"/>
              <a:ea typeface="ヒラギノ角ゴ Pro W3" charset="-128"/>
            </a:endParaRPr>
          </a:p>
        </p:txBody>
      </p:sp>
      <p:sp>
        <p:nvSpPr>
          <p:cNvPr id="3789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37891"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3028015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7B87EE87-9200-4E38-BF19-ED8B2D081D27}" type="slidenum">
              <a:rPr lang="en-US" altLang="en-US">
                <a:latin typeface="Arial" panose="020B0604020202020204" pitchFamily="34" charset="0"/>
                <a:ea typeface="ヒラギノ角ゴ Pro W3" charset="-128"/>
              </a:rPr>
              <a:pPr>
                <a:spcBef>
                  <a:spcPct val="0"/>
                </a:spcBef>
              </a:pPr>
              <a:t>28</a:t>
            </a:fld>
            <a:endParaRPr lang="en-US" altLang="en-US">
              <a:latin typeface="Arial" panose="020B0604020202020204" pitchFamily="34" charset="0"/>
              <a:ea typeface="ヒラギノ角ゴ Pro W3" charset="-128"/>
            </a:endParaRPr>
          </a:p>
        </p:txBody>
      </p:sp>
      <p:sp>
        <p:nvSpPr>
          <p:cNvPr id="3789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37891"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23744544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00BFAE00-2A27-4535-9C51-0B30E245DB42}" type="slidenum">
              <a:rPr lang="en-US" altLang="en-US">
                <a:latin typeface="Arial" panose="020B0604020202020204" pitchFamily="34" charset="0"/>
                <a:ea typeface="ヒラギノ角ゴ Pro W3" charset="-128"/>
              </a:rPr>
              <a:pPr>
                <a:spcBef>
                  <a:spcPct val="0"/>
                </a:spcBef>
              </a:pPr>
              <a:t>29</a:t>
            </a:fld>
            <a:endParaRPr lang="en-US" altLang="en-US">
              <a:latin typeface="Arial" panose="020B0604020202020204" pitchFamily="34" charset="0"/>
              <a:ea typeface="ヒラギノ角ゴ Pro W3" charset="-128"/>
            </a:endParaRPr>
          </a:p>
        </p:txBody>
      </p:sp>
      <p:sp>
        <p:nvSpPr>
          <p:cNvPr id="44034"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44035"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B2CBA4D7-8BE6-40C3-8E46-06CA5D7D7823}" type="slidenum">
              <a:rPr lang="en-US" altLang="en-US">
                <a:latin typeface="Arial" panose="020B0604020202020204" pitchFamily="34" charset="0"/>
                <a:ea typeface="ヒラギノ角ゴ Pro W3" charset="-128"/>
              </a:rPr>
              <a:pPr>
                <a:spcBef>
                  <a:spcPct val="0"/>
                </a:spcBef>
              </a:pPr>
              <a:t>3</a:t>
            </a:fld>
            <a:endParaRPr lang="en-US" altLang="en-US">
              <a:latin typeface="Arial" panose="020B0604020202020204" pitchFamily="34" charset="0"/>
              <a:ea typeface="ヒラギノ角ゴ Pro W3" charset="-128"/>
            </a:endParaRPr>
          </a:p>
        </p:txBody>
      </p:sp>
      <p:sp>
        <p:nvSpPr>
          <p:cNvPr id="1741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7411"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201353569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3CAACE42-6CCA-4435-A481-C334C59E38F1}" type="slidenum">
              <a:rPr lang="en-US" altLang="en-US">
                <a:latin typeface="Arial" panose="020B0604020202020204" pitchFamily="34" charset="0"/>
                <a:ea typeface="ヒラギノ角ゴ Pro W3" charset="-128"/>
              </a:rPr>
              <a:pPr>
                <a:spcBef>
                  <a:spcPct val="0"/>
                </a:spcBef>
              </a:pPr>
              <a:t>30</a:t>
            </a:fld>
            <a:endParaRPr lang="en-US" altLang="en-US">
              <a:latin typeface="Arial" panose="020B0604020202020204" pitchFamily="34" charset="0"/>
              <a:ea typeface="ヒラギノ角ゴ Pro W3" charset="-128"/>
            </a:endParaRPr>
          </a:p>
        </p:txBody>
      </p:sp>
      <p:sp>
        <p:nvSpPr>
          <p:cNvPr id="4813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48131"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B2CBA4D7-8BE6-40C3-8E46-06CA5D7D7823}" type="slidenum">
              <a:rPr lang="en-US" altLang="en-US">
                <a:latin typeface="Arial" panose="020B0604020202020204" pitchFamily="34" charset="0"/>
                <a:ea typeface="ヒラギノ角ゴ Pro W3" charset="-128"/>
              </a:rPr>
              <a:pPr>
                <a:spcBef>
                  <a:spcPct val="0"/>
                </a:spcBef>
              </a:pPr>
              <a:t>4</a:t>
            </a:fld>
            <a:endParaRPr lang="en-US" altLang="en-US">
              <a:latin typeface="Arial" panose="020B0604020202020204" pitchFamily="34" charset="0"/>
              <a:ea typeface="ヒラギノ角ゴ Pro W3" charset="-128"/>
            </a:endParaRPr>
          </a:p>
        </p:txBody>
      </p:sp>
      <p:sp>
        <p:nvSpPr>
          <p:cNvPr id="1741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7411"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17967717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B2CBA4D7-8BE6-40C3-8E46-06CA5D7D7823}" type="slidenum">
              <a:rPr lang="en-US" altLang="en-US">
                <a:latin typeface="Arial" panose="020B0604020202020204" pitchFamily="34" charset="0"/>
                <a:ea typeface="ヒラギノ角ゴ Pro W3" charset="-128"/>
              </a:rPr>
              <a:pPr>
                <a:spcBef>
                  <a:spcPct val="0"/>
                </a:spcBef>
              </a:pPr>
              <a:t>5</a:t>
            </a:fld>
            <a:endParaRPr lang="en-US" altLang="en-US">
              <a:latin typeface="Arial" panose="020B0604020202020204" pitchFamily="34" charset="0"/>
              <a:ea typeface="ヒラギノ角ゴ Pro W3" charset="-128"/>
            </a:endParaRPr>
          </a:p>
        </p:txBody>
      </p:sp>
      <p:sp>
        <p:nvSpPr>
          <p:cNvPr id="1741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7411"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18993795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9"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B2CBA4D7-8BE6-40C3-8E46-06CA5D7D7823}" type="slidenum">
              <a:rPr lang="en-US" altLang="en-US">
                <a:latin typeface="Arial" panose="020B0604020202020204" pitchFamily="34" charset="0"/>
                <a:ea typeface="ヒラギノ角ゴ Pro W3" charset="-128"/>
              </a:rPr>
              <a:pPr>
                <a:spcBef>
                  <a:spcPct val="0"/>
                </a:spcBef>
              </a:pPr>
              <a:t>6</a:t>
            </a:fld>
            <a:endParaRPr lang="en-US" altLang="en-US">
              <a:latin typeface="Arial" panose="020B0604020202020204" pitchFamily="34" charset="0"/>
              <a:ea typeface="ヒラギノ角ゴ Pro W3" charset="-128"/>
            </a:endParaRPr>
          </a:p>
        </p:txBody>
      </p:sp>
      <p:sp>
        <p:nvSpPr>
          <p:cNvPr id="17410"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7411"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1893917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491EB192-4FEF-4554-B484-DAB6AAAC2559}" type="slidenum">
              <a:rPr lang="en-US" altLang="en-US">
                <a:latin typeface="Arial" panose="020B0604020202020204" pitchFamily="34" charset="0"/>
                <a:ea typeface="ヒラギノ角ゴ Pro W3" charset="-128"/>
              </a:rPr>
              <a:pPr>
                <a:spcBef>
                  <a:spcPct val="0"/>
                </a:spcBef>
              </a:pPr>
              <a:t>7</a:t>
            </a:fld>
            <a:endParaRPr lang="en-US" altLang="en-US">
              <a:latin typeface="Arial" panose="020B0604020202020204" pitchFamily="34" charset="0"/>
              <a:ea typeface="ヒラギノ角ゴ Pro W3" charset="-128"/>
            </a:endParaRPr>
          </a:p>
        </p:txBody>
      </p:sp>
      <p:sp>
        <p:nvSpPr>
          <p:cNvPr id="19458"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19459"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357B07F4-93CE-4A91-A0BB-FB303C8CC201}" type="slidenum">
              <a:rPr lang="en-US" altLang="en-US">
                <a:latin typeface="Arial" panose="020B0604020202020204" pitchFamily="34" charset="0"/>
                <a:ea typeface="ヒラギノ角ゴ Pro W3" charset="-128"/>
              </a:rPr>
              <a:pPr>
                <a:spcBef>
                  <a:spcPct val="0"/>
                </a:spcBef>
              </a:pPr>
              <a:t>8</a:t>
            </a:fld>
            <a:endParaRPr lang="en-US" altLang="en-US">
              <a:latin typeface="Arial" panose="020B0604020202020204" pitchFamily="34" charset="0"/>
              <a:ea typeface="ヒラギノ角ゴ Pro W3" charset="-128"/>
            </a:endParaRPr>
          </a:p>
        </p:txBody>
      </p:sp>
      <p:sp>
        <p:nvSpPr>
          <p:cNvPr id="21506"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1507"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7"/>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ea typeface="ＭＳ Ｐゴシック" panose="020B0600070205080204" pitchFamily="34" charset="-128"/>
              </a:defRPr>
            </a:lvl1pPr>
            <a:lvl2pPr marL="742950" indent="-285750">
              <a:spcBef>
                <a:spcPct val="30000"/>
              </a:spcBef>
              <a:defRPr sz="1200">
                <a:solidFill>
                  <a:schemeClr val="tx1"/>
                </a:solidFill>
                <a:latin typeface="Calibri" panose="020F0502020204030204" pitchFamily="34" charset="0"/>
                <a:ea typeface="ＭＳ Ｐゴシック" panose="020B0600070205080204" pitchFamily="34" charset="-128"/>
              </a:defRPr>
            </a:lvl2pPr>
            <a:lvl3pPr marL="1143000" indent="-228600">
              <a:spcBef>
                <a:spcPct val="30000"/>
              </a:spcBef>
              <a:defRPr sz="1200">
                <a:solidFill>
                  <a:schemeClr val="tx1"/>
                </a:solidFill>
                <a:latin typeface="Calibri" panose="020F0502020204030204" pitchFamily="34" charset="0"/>
                <a:ea typeface="ＭＳ Ｐゴシック" panose="020B0600070205080204" pitchFamily="34" charset="-128"/>
              </a:defRPr>
            </a:lvl3pPr>
            <a:lvl4pPr marL="1600200" indent="-228600">
              <a:spcBef>
                <a:spcPct val="30000"/>
              </a:spcBef>
              <a:defRPr sz="1200">
                <a:solidFill>
                  <a:schemeClr val="tx1"/>
                </a:solidFill>
                <a:latin typeface="Calibri" panose="020F0502020204030204" pitchFamily="34" charset="0"/>
                <a:ea typeface="ＭＳ Ｐゴシック" panose="020B0600070205080204" pitchFamily="34" charset="-128"/>
              </a:defRPr>
            </a:lvl4pPr>
            <a:lvl5pPr marL="2057400" indent="-228600">
              <a:spcBef>
                <a:spcPct val="30000"/>
              </a:spcBef>
              <a:defRPr sz="12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30000"/>
              </a:spcBef>
              <a:spcAft>
                <a:spcPct val="0"/>
              </a:spcAft>
              <a:defRPr sz="1200">
                <a:solidFill>
                  <a:schemeClr val="tx1"/>
                </a:solidFill>
                <a:latin typeface="Calibri" panose="020F0502020204030204" pitchFamily="34" charset="0"/>
                <a:ea typeface="ＭＳ Ｐゴシック" panose="020B0600070205080204" pitchFamily="34" charset="-128"/>
              </a:defRPr>
            </a:lvl9pPr>
          </a:lstStyle>
          <a:p>
            <a:pPr>
              <a:spcBef>
                <a:spcPct val="0"/>
              </a:spcBef>
            </a:pPr>
            <a:fld id="{357B07F4-93CE-4A91-A0BB-FB303C8CC201}" type="slidenum">
              <a:rPr lang="en-US" altLang="en-US">
                <a:latin typeface="Arial" panose="020B0604020202020204" pitchFamily="34" charset="0"/>
                <a:ea typeface="ヒラギノ角ゴ Pro W3" charset="-128"/>
              </a:rPr>
              <a:pPr>
                <a:spcBef>
                  <a:spcPct val="0"/>
                </a:spcBef>
              </a:pPr>
              <a:t>9</a:t>
            </a:fld>
            <a:endParaRPr lang="en-US" altLang="en-US">
              <a:latin typeface="Arial" panose="020B0604020202020204" pitchFamily="34" charset="0"/>
              <a:ea typeface="ヒラギノ角ゴ Pro W3" charset="-128"/>
            </a:endParaRPr>
          </a:p>
        </p:txBody>
      </p:sp>
      <p:sp>
        <p:nvSpPr>
          <p:cNvPr id="21506" name="Rectangle 2"/>
          <p:cNvSpPr>
            <a:spLocks noGrp="1" noRot="1" noChangeAspect="1" noChangeArrowheads="1" noTextEdit="1"/>
          </p:cNvSpPr>
          <p:nvPr>
            <p:ph type="sldImg"/>
          </p:nvPr>
        </p:nvSpPr>
        <p:spPr bwMode="auto">
          <a:solidFill>
            <a:srgbClr val="FFFFFF"/>
          </a:solidFill>
          <a:ln>
            <a:solidFill>
              <a:srgbClr val="000000"/>
            </a:solidFill>
            <a:miter lim="800000"/>
            <a:headEnd/>
            <a:tailEnd/>
          </a:ln>
        </p:spPr>
      </p:sp>
      <p:sp>
        <p:nvSpPr>
          <p:cNvPr id="21507" name="Rectangle 3"/>
          <p:cNvSpPr>
            <a:spLocks noGrp="1" noChangeArrowheads="1"/>
          </p:cNvSpPr>
          <p:nvPr>
            <p:ph type="body" idx="1"/>
          </p:nvPr>
        </p:nvSpPr>
        <p:spPr bwMode="auto">
          <a:solidFill>
            <a:srgbClr val="FFFFFF"/>
          </a:solidFill>
          <a:ln>
            <a:solidFill>
              <a:srgbClr val="000000"/>
            </a:solidFill>
            <a:miter lim="800000"/>
            <a:headEnd/>
            <a:tailEnd/>
          </a:ln>
        </p:spPr>
        <p:txBody>
          <a:bodyPr/>
          <a:lstStyle/>
          <a:p>
            <a:pPr eaLnBrk="1" hangingPunct="1">
              <a:spcBef>
                <a:spcPct val="0"/>
              </a:spcBef>
            </a:pPr>
            <a:endParaRPr lang="en-US" altLang="en-US">
              <a:latin typeface="Arial" panose="020B0604020202020204" pitchFamily="34" charset="0"/>
              <a:ea typeface="ヒラギノ角ゴ Pro W3" charset="-128"/>
            </a:endParaRPr>
          </a:p>
        </p:txBody>
      </p:sp>
    </p:spTree>
    <p:extLst>
      <p:ext uri="{BB962C8B-B14F-4D97-AF65-F5344CB8AC3E}">
        <p14:creationId xmlns:p14="http://schemas.microsoft.com/office/powerpoint/2010/main" val="711639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pPr>
              <a:defRPr/>
            </a:pPr>
            <a:fld id="{DA0555EC-855C-41DD-938B-A342F9334BFC}" type="datetime1">
              <a:rPr lang="en-US"/>
              <a:pPr>
                <a:defRPr/>
              </a:pPr>
              <a:t>1/8/2024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452BD2AA-071C-4030-B2F5-74B03C9459B6}" type="slidenum">
              <a:rPr lang="en-US" altLang="en-US"/>
              <a:pPr/>
              <a:t>‹#›</a:t>
            </a:fld>
            <a:endParaRPr lang="en-US" altLang="en-US"/>
          </a:p>
        </p:txBody>
      </p:sp>
    </p:spTree>
    <p:extLst>
      <p:ext uri="{BB962C8B-B14F-4D97-AF65-F5344CB8AC3E}">
        <p14:creationId xmlns:p14="http://schemas.microsoft.com/office/powerpoint/2010/main" val="12880955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0EF7B655-52DD-4B17-81F6-3F7B0B408C88}" type="datetime1">
              <a:rPr lang="en-US"/>
              <a:pPr>
                <a:defRPr/>
              </a:pPr>
              <a:t>1/8/2024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3CCE735D-0FBF-40F6-A017-120CD734D6BA}" type="slidenum">
              <a:rPr lang="en-US" altLang="en-US"/>
              <a:pPr/>
              <a:t>‹#›</a:t>
            </a:fld>
            <a:endParaRPr lang="en-US" altLang="en-US"/>
          </a:p>
        </p:txBody>
      </p:sp>
    </p:spTree>
    <p:extLst>
      <p:ext uri="{BB962C8B-B14F-4D97-AF65-F5344CB8AC3E}">
        <p14:creationId xmlns:p14="http://schemas.microsoft.com/office/powerpoint/2010/main" val="1772809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798487C5-8D17-4549-BE8E-DD789D7FF799}" type="datetime1">
              <a:rPr lang="en-US"/>
              <a:pPr>
                <a:defRPr/>
              </a:pPr>
              <a:t>1/8/2024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B2D61E60-1AF2-40E9-A00F-BBF7692CACA5}" type="slidenum">
              <a:rPr lang="en-US" altLang="en-US"/>
              <a:pPr/>
              <a:t>‹#›</a:t>
            </a:fld>
            <a:endParaRPr lang="en-US" altLang="en-US"/>
          </a:p>
        </p:txBody>
      </p:sp>
    </p:spTree>
    <p:extLst>
      <p:ext uri="{BB962C8B-B14F-4D97-AF65-F5344CB8AC3E}">
        <p14:creationId xmlns:p14="http://schemas.microsoft.com/office/powerpoint/2010/main" val="31574361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pPr>
              <a:defRPr/>
            </a:pPr>
            <a:fld id="{F90264DB-8207-4825-BFEC-949E7DEDF812}" type="datetime1">
              <a:rPr lang="en-US"/>
              <a:pPr>
                <a:defRPr/>
              </a:pPr>
              <a:t>1/8/2024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5B0F69A5-562A-48AC-857F-1CDF4F534417}" type="slidenum">
              <a:rPr lang="en-US" altLang="en-US"/>
              <a:pPr/>
              <a:t>‹#›</a:t>
            </a:fld>
            <a:endParaRPr lang="en-US" altLang="en-US"/>
          </a:p>
        </p:txBody>
      </p:sp>
    </p:spTree>
    <p:extLst>
      <p:ext uri="{BB962C8B-B14F-4D97-AF65-F5344CB8AC3E}">
        <p14:creationId xmlns:p14="http://schemas.microsoft.com/office/powerpoint/2010/main" val="42592881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pPr>
              <a:defRPr/>
            </a:pPr>
            <a:fld id="{9F91381C-6AD7-41EF-A2A9-2260950A8250}" type="datetime1">
              <a:rPr lang="en-US"/>
              <a:pPr>
                <a:defRPr/>
              </a:pPr>
              <a:t>1/8/2024</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07D8F274-9ED4-4129-996C-617C5F227E66}" type="slidenum">
              <a:rPr lang="en-US" altLang="en-US"/>
              <a:pPr/>
              <a:t>‹#›</a:t>
            </a:fld>
            <a:endParaRPr lang="en-US" altLang="en-US"/>
          </a:p>
        </p:txBody>
      </p:sp>
    </p:spTree>
    <p:extLst>
      <p:ext uri="{BB962C8B-B14F-4D97-AF65-F5344CB8AC3E}">
        <p14:creationId xmlns:p14="http://schemas.microsoft.com/office/powerpoint/2010/main" val="3322802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pPr>
              <a:defRPr/>
            </a:pPr>
            <a:fld id="{DBD1A9D4-26C0-465E-ADB3-96A020163B27}" type="datetime1">
              <a:rPr lang="en-US"/>
              <a:pPr>
                <a:defRPr/>
              </a:pPr>
              <a:t>1/8/2024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9B96FAFE-AF5E-4772-8FA0-6C9AC0E2FCD0}" type="slidenum">
              <a:rPr lang="en-US" altLang="en-US"/>
              <a:pPr/>
              <a:t>‹#›</a:t>
            </a:fld>
            <a:endParaRPr lang="en-US" altLang="en-US"/>
          </a:p>
        </p:txBody>
      </p:sp>
    </p:spTree>
    <p:extLst>
      <p:ext uri="{BB962C8B-B14F-4D97-AF65-F5344CB8AC3E}">
        <p14:creationId xmlns:p14="http://schemas.microsoft.com/office/powerpoint/2010/main" val="38108500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pPr>
              <a:defRPr/>
            </a:pPr>
            <a:fld id="{03E3DDE2-8706-413A-89AC-1A8B573AB526}" type="datetime1">
              <a:rPr lang="en-US"/>
              <a:pPr>
                <a:defRPr/>
              </a:pPr>
              <a:t>1/8/2024</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fld id="{91EFDC70-3386-40BE-85CA-EED38DCB3491}" type="slidenum">
              <a:rPr lang="en-US" altLang="en-US"/>
              <a:pPr/>
              <a:t>‹#›</a:t>
            </a:fld>
            <a:endParaRPr lang="en-US" altLang="en-US"/>
          </a:p>
        </p:txBody>
      </p:sp>
    </p:spTree>
    <p:extLst>
      <p:ext uri="{BB962C8B-B14F-4D97-AF65-F5344CB8AC3E}">
        <p14:creationId xmlns:p14="http://schemas.microsoft.com/office/powerpoint/2010/main" val="3488331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pPr>
              <a:defRPr/>
            </a:pPr>
            <a:fld id="{DBE8D55C-C452-427F-8C26-56DBEE7015E1}" type="datetime1">
              <a:rPr lang="en-US"/>
              <a:pPr>
                <a:defRPr/>
              </a:pPr>
              <a:t>1/8/2024</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fld id="{CD54F0C3-8DE1-4928-9796-FDC7EE4BD620}" type="slidenum">
              <a:rPr lang="en-US" altLang="en-US"/>
              <a:pPr/>
              <a:t>‹#›</a:t>
            </a:fld>
            <a:endParaRPr lang="en-US" altLang="en-US"/>
          </a:p>
        </p:txBody>
      </p:sp>
    </p:spTree>
    <p:extLst>
      <p:ext uri="{BB962C8B-B14F-4D97-AF65-F5344CB8AC3E}">
        <p14:creationId xmlns:p14="http://schemas.microsoft.com/office/powerpoint/2010/main" val="2225756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DF7C79DF-805A-4B70-9DF1-5DB11087D263}" type="datetime1">
              <a:rPr lang="en-US"/>
              <a:pPr>
                <a:defRPr/>
              </a:pPr>
              <a:t>1/8/2024</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fld id="{812169DC-7A2E-4EA1-A3D5-64ADF7E8A15A}" type="slidenum">
              <a:rPr lang="en-US" altLang="en-US"/>
              <a:pPr/>
              <a:t>‹#›</a:t>
            </a:fld>
            <a:endParaRPr lang="en-US" altLang="en-US"/>
          </a:p>
        </p:txBody>
      </p:sp>
    </p:spTree>
    <p:extLst>
      <p:ext uri="{BB962C8B-B14F-4D97-AF65-F5344CB8AC3E}">
        <p14:creationId xmlns:p14="http://schemas.microsoft.com/office/powerpoint/2010/main" val="3960762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C5559170-4584-449E-AF7C-8B454DF8D3F3}" type="datetime1">
              <a:rPr lang="en-US"/>
              <a:pPr>
                <a:defRPr/>
              </a:pPr>
              <a:t>1/8/2024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86A46A89-A431-4311-A53F-152D5B046DEA}" type="slidenum">
              <a:rPr lang="en-US" altLang="en-US"/>
              <a:pPr/>
              <a:t>‹#›</a:t>
            </a:fld>
            <a:endParaRPr lang="en-US" altLang="en-US"/>
          </a:p>
        </p:txBody>
      </p:sp>
    </p:spTree>
    <p:extLst>
      <p:ext uri="{BB962C8B-B14F-4D97-AF65-F5344CB8AC3E}">
        <p14:creationId xmlns:p14="http://schemas.microsoft.com/office/powerpoint/2010/main" val="3885897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pPr>
              <a:defRPr/>
            </a:pPr>
            <a:fld id="{C0A8161B-28D7-47C1-ADDC-4643302ADC89}" type="datetime1">
              <a:rPr lang="en-US"/>
              <a:pPr>
                <a:defRPr/>
              </a:pPr>
              <a:t>1/8/2024</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9BC9AE74-D92B-476D-84CC-657820305FD2}" type="slidenum">
              <a:rPr lang="en-US" altLang="en-US"/>
              <a:pPr/>
              <a:t>‹#›</a:t>
            </a:fld>
            <a:endParaRPr lang="en-US" altLang="en-US"/>
          </a:p>
        </p:txBody>
      </p:sp>
    </p:spTree>
    <p:extLst>
      <p:ext uri="{BB962C8B-B14F-4D97-AF65-F5344CB8AC3E}">
        <p14:creationId xmlns:p14="http://schemas.microsoft.com/office/powerpoint/2010/main" val="6882262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eaLnBrk="1" hangingPunct="1">
              <a:defRPr sz="1200">
                <a:solidFill>
                  <a:srgbClr val="898989"/>
                </a:solidFill>
                <a:latin typeface="Calibri" charset="0"/>
                <a:ea typeface="ＭＳ Ｐゴシック" charset="-128"/>
              </a:defRPr>
            </a:lvl1pPr>
          </a:lstStyle>
          <a:p>
            <a:pPr>
              <a:defRPr/>
            </a:pPr>
            <a:fld id="{4BDE0A0F-1E7D-42EB-BA3B-AE5F17154703}" type="datetime1">
              <a:rPr lang="en-US"/>
              <a:pPr>
                <a:defRPr/>
              </a:pPr>
              <a:t>1/8/2024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eaLnBrk="1" hangingPunct="1">
              <a:defRPr sz="1200">
                <a:solidFill>
                  <a:srgbClr val="898989"/>
                </a:solidFill>
                <a:latin typeface="Calibri" charset="0"/>
                <a:ea typeface="ＭＳ Ｐゴシック" charset="-128"/>
              </a:defRPr>
            </a:lvl1pPr>
          </a:lstStyle>
          <a:p>
            <a:pPr>
              <a:defRPr/>
            </a:pP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latin typeface="Calibri" panose="020F0502020204030204" pitchFamily="34" charset="0"/>
              </a:defRPr>
            </a:lvl1pPr>
          </a:lstStyle>
          <a:p>
            <a:fld id="{A19C964E-5CBA-4C88-BF81-71C4B7B07287}"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0" fontAlgn="base" hangingPunct="0">
        <a:spcBef>
          <a:spcPct val="0"/>
        </a:spcBef>
        <a:spcAft>
          <a:spcPct val="0"/>
        </a:spcAft>
        <a:defRPr sz="4400" kern="1200">
          <a:solidFill>
            <a:schemeClr val="tx1"/>
          </a:solidFill>
          <a:latin typeface="+mj-lt"/>
          <a:ea typeface="ＭＳ Ｐゴシック" pitchFamily="-65" charset="-128"/>
          <a:cs typeface="ＭＳ Ｐゴシック" pitchFamily="-65" charset="-128"/>
        </a:defRPr>
      </a:lvl1pPr>
      <a:lvl2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2pPr>
      <a:lvl3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3pPr>
      <a:lvl4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4pPr>
      <a:lvl5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5pPr>
      <a:lvl6pPr marL="4572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6pPr>
      <a:lvl7pPr marL="9144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7pPr>
      <a:lvl8pPr marL="13716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8pPr>
      <a:lvl9pPr marL="18288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ＭＳ Ｐゴシック" pitchFamily="-65" charset="-128"/>
          <a:cs typeface="ＭＳ Ｐゴシック" pitchFamily="-65" charset="-128"/>
        </a:defRPr>
      </a:lvl1pPr>
      <a:lvl2pPr marL="742950" indent="-28575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ＭＳ Ｐゴシック" pitchFamily="-65" charset="-128"/>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ＭＳ Ｐゴシック" pitchFamily="-65" charset="-128"/>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ＭＳ Ｐゴシック" pitchFamily="-65" charset="-128"/>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ＭＳ Ｐゴシック" pitchFamily="-65"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TextBox 5"/>
          <p:cNvSpPr txBox="1">
            <a:spLocks noChangeArrowheads="1"/>
          </p:cNvSpPr>
          <p:nvPr/>
        </p:nvSpPr>
        <p:spPr bwMode="auto">
          <a:xfrm>
            <a:off x="533400" y="304800"/>
            <a:ext cx="75438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lgn="ctr">
              <a:lnSpc>
                <a:spcPct val="150000"/>
              </a:lnSpc>
              <a:spcBef>
                <a:spcPct val="0"/>
              </a:spcBef>
              <a:buClr>
                <a:srgbClr val="FF6600"/>
              </a:buClr>
              <a:buFontTx/>
              <a:buNone/>
            </a:pPr>
            <a:r>
              <a:rPr lang="en-US" altLang="en-US" b="1" dirty="0">
                <a:latin typeface="Verdana" panose="020B0604030504040204" pitchFamily="34" charset="0"/>
              </a:rPr>
              <a:t>Honeypot</a:t>
            </a:r>
          </a:p>
          <a:p>
            <a:pPr algn="ctr">
              <a:lnSpc>
                <a:spcPct val="150000"/>
              </a:lnSpc>
              <a:spcBef>
                <a:spcPct val="0"/>
              </a:spcBef>
              <a:buClr>
                <a:srgbClr val="FF6600"/>
              </a:buClr>
              <a:buFontTx/>
              <a:buNone/>
            </a:pPr>
            <a:r>
              <a:rPr lang="en-US" altLang="en-US" b="1" dirty="0">
                <a:latin typeface="Verdana" panose="020B0604030504040204" pitchFamily="34" charset="0"/>
              </a:rPr>
              <a:t> </a:t>
            </a:r>
          </a:p>
          <a:p>
            <a:pPr algn="ctr">
              <a:lnSpc>
                <a:spcPct val="150000"/>
              </a:lnSpc>
              <a:spcBef>
                <a:spcPct val="0"/>
              </a:spcBef>
              <a:buClr>
                <a:srgbClr val="FF6600"/>
              </a:buClr>
              <a:buFontTx/>
              <a:buNone/>
            </a:pPr>
            <a:r>
              <a:rPr lang="en-US" altLang="en-US" b="1" dirty="0">
                <a:latin typeface="Verdana" panose="020B0604030504040204" pitchFamily="34" charset="0"/>
              </a:rPr>
              <a:t>A Trap for Attackers</a:t>
            </a:r>
          </a:p>
        </p:txBody>
      </p:sp>
      <p:sp>
        <p:nvSpPr>
          <p:cNvPr id="14338"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14339"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pic>
        <p:nvPicPr>
          <p:cNvPr id="14342" name="Picture 9" descr="C:\Users\sharath\Downloads\honey.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2884488"/>
            <a:ext cx="3124200" cy="2373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343" name="TextBox 2"/>
          <p:cNvSpPr txBox="1">
            <a:spLocks noChangeArrowheads="1"/>
          </p:cNvSpPr>
          <p:nvPr/>
        </p:nvSpPr>
        <p:spPr bwMode="auto">
          <a:xfrm>
            <a:off x="2819400" y="5562600"/>
            <a:ext cx="30480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lgn="ctr" eaLnBrk="1" hangingPunct="1">
              <a:spcBef>
                <a:spcPct val="0"/>
              </a:spcBef>
              <a:buFontTx/>
              <a:buNone/>
            </a:pPr>
            <a:r>
              <a:rPr lang="en-US" altLang="en-US" sz="1800" b="1" dirty="0">
                <a:latin typeface="Arial" panose="020B0604020202020204" pitchFamily="34" charset="0"/>
              </a:rPr>
              <a:t>Dr. Arshad </a:t>
            </a:r>
            <a:r>
              <a:rPr lang="en-US" altLang="en-US" sz="1800" b="1" dirty="0" err="1">
                <a:latin typeface="Arial" panose="020B0604020202020204" pitchFamily="34" charset="0"/>
              </a:rPr>
              <a:t>Farhad</a:t>
            </a:r>
            <a:endParaRPr lang="en-US" altLang="en-US" sz="1800" b="1" dirty="0">
              <a:latin typeface="Arial" panose="020B0604020202020204" pitchFamily="34" charset="0"/>
            </a:endParaRPr>
          </a:p>
        </p:txBody>
      </p:sp>
      <p:pic>
        <p:nvPicPr>
          <p:cNvPr id="5" name="Picture 4" descr="A bee hive in a field of flowers&#10;&#10;Description automatically generated">
            <a:extLst>
              <a:ext uri="{FF2B5EF4-FFF2-40B4-BE49-F238E27FC236}">
                <a16:creationId xmlns:a16="http://schemas.microsoft.com/office/drawing/2014/main" id="{84FC68DE-C401-559E-2644-24E1D719EB69}"/>
              </a:ext>
            </a:extLst>
          </p:cNvPr>
          <p:cNvPicPr>
            <a:picLocks noChangeAspect="1"/>
          </p:cNvPicPr>
          <p:nvPr/>
        </p:nvPicPr>
        <p:blipFill>
          <a:blip r:embed="rId4"/>
          <a:stretch>
            <a:fillRect/>
          </a:stretch>
        </p:blipFill>
        <p:spPr>
          <a:xfrm>
            <a:off x="6286690" y="3059352"/>
            <a:ext cx="2018352" cy="2018352"/>
          </a:xfrm>
          <a:prstGeom prst="rect">
            <a:avLst/>
          </a:prstGeom>
        </p:spPr>
      </p:pic>
      <p:pic>
        <p:nvPicPr>
          <p:cNvPr id="7" name="Picture 6" descr="Bees around a vase with flowers&#10;&#10;Description automatically generated">
            <a:extLst>
              <a:ext uri="{FF2B5EF4-FFF2-40B4-BE49-F238E27FC236}">
                <a16:creationId xmlns:a16="http://schemas.microsoft.com/office/drawing/2014/main" id="{41D45919-A57B-6283-2F97-101AE9234090}"/>
              </a:ext>
            </a:extLst>
          </p:cNvPr>
          <p:cNvPicPr>
            <a:picLocks noChangeAspect="1"/>
          </p:cNvPicPr>
          <p:nvPr/>
        </p:nvPicPr>
        <p:blipFill>
          <a:blip r:embed="rId5"/>
          <a:stretch>
            <a:fillRect/>
          </a:stretch>
        </p:blipFill>
        <p:spPr>
          <a:xfrm>
            <a:off x="576748" y="3059352"/>
            <a:ext cx="2076474" cy="2076474"/>
          </a:xfrm>
          <a:prstGeom prst="rect">
            <a:avLst/>
          </a:prstGeom>
        </p:spPr>
      </p:pic>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0482"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0486" name="Title 1"/>
          <p:cNvSpPr>
            <a:spLocks noGrp="1"/>
          </p:cNvSpPr>
          <p:nvPr>
            <p:ph type="ctrTitle"/>
          </p:nvPr>
        </p:nvSpPr>
        <p:spPr>
          <a:xfrm>
            <a:off x="533400" y="395289"/>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Key Use Cases: Threat Intelligence </a:t>
            </a:r>
            <a:r>
              <a:rPr lang="en-US" altLang="en-US" sz="2500" b="1" dirty="0" smtClean="0">
                <a:latin typeface="Garamond" panose="02020404030301010803" pitchFamily="18" charset="0"/>
                <a:ea typeface="ＭＳ Ｐゴシック" panose="020B0600070205080204" pitchFamily="34" charset="-128"/>
              </a:rPr>
              <a:t>Gathering</a:t>
            </a:r>
            <a:endParaRPr lang="en-US" altLang="en-US" sz="2500" b="1" dirty="0">
              <a:latin typeface="Garamond" panose="02020404030301010803" pitchFamily="18" charset="0"/>
              <a:ea typeface="ＭＳ Ｐゴシック" panose="020B0600070205080204" pitchFamily="34" charset="-128"/>
            </a:endParaRPr>
          </a:p>
        </p:txBody>
      </p:sp>
      <p:sp>
        <p:nvSpPr>
          <p:cNvPr id="20487" name="TextBox 1"/>
          <p:cNvSpPr txBox="1">
            <a:spLocks noChangeArrowheads="1"/>
          </p:cNvSpPr>
          <p:nvPr/>
        </p:nvSpPr>
        <p:spPr bwMode="auto">
          <a:xfrm>
            <a:off x="533400" y="1532730"/>
            <a:ext cx="80010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1085850" indent="-34290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r>
              <a:rPr lang="en-US" altLang="en-US" sz="2000" dirty="0" smtClean="0">
                <a:latin typeface="Garamond" panose="02020404030301010803" pitchFamily="18" charset="0"/>
              </a:rPr>
              <a:t>Goals</a:t>
            </a:r>
            <a:endParaRPr lang="en-US" altLang="en-US" sz="2000" dirty="0">
              <a:latin typeface="Garamond" panose="02020404030301010803" pitchFamily="18" charset="0"/>
            </a:endParaRP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Collect valuable data: </a:t>
            </a:r>
            <a:r>
              <a:rPr lang="en-US" altLang="en-US" sz="2000" dirty="0">
                <a:latin typeface="Garamond" panose="02020404030301010803" pitchFamily="18" charset="0"/>
              </a:rPr>
              <a:t>Gather malware samples, attacker tools, exploits, and </a:t>
            </a:r>
            <a:r>
              <a:rPr lang="en-US" altLang="en-US" sz="2000" dirty="0" smtClean="0">
                <a:latin typeface="Garamond" panose="02020404030301010803" pitchFamily="18" charset="0"/>
              </a:rPr>
              <a:t>potential </a:t>
            </a:r>
            <a:r>
              <a:rPr lang="en-US" altLang="en-US" sz="2000" dirty="0">
                <a:latin typeface="Garamond" panose="02020404030301010803" pitchFamily="18" charset="0"/>
              </a:rPr>
              <a:t>attacker identities.</a:t>
            </a: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Inform security strategies: </a:t>
            </a:r>
            <a:r>
              <a:rPr lang="en-US" altLang="en-US" sz="2000" dirty="0">
                <a:latin typeface="Garamond" panose="02020404030301010803" pitchFamily="18" charset="0"/>
              </a:rPr>
              <a:t>Update security tools, prioritize vulnerabilities, and develop targeted defenses.</a:t>
            </a: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Support incident response: </a:t>
            </a:r>
            <a:r>
              <a:rPr lang="en-US" altLang="en-US" sz="2000" dirty="0">
                <a:latin typeface="Garamond" panose="02020404030301010803" pitchFamily="18" charset="0"/>
              </a:rPr>
              <a:t>Aid in identifying the scope and origin of attacks for swifter response</a:t>
            </a:r>
            <a:r>
              <a:rPr lang="en-US" altLang="en-US" sz="2000" dirty="0" smtClean="0">
                <a:latin typeface="Garamond" panose="02020404030301010803" pitchFamily="18" charset="0"/>
              </a:rPr>
              <a:t>.</a:t>
            </a:r>
            <a:endParaRPr lang="en-US" altLang="en-US" sz="2000" dirty="0">
              <a:latin typeface="Garamond" panose="02020404030301010803" pitchFamily="18" charset="0"/>
            </a:endParaRPr>
          </a:p>
        </p:txBody>
      </p:sp>
      <p:sp>
        <p:nvSpPr>
          <p:cNvPr id="2" name="Rectangle 1"/>
          <p:cNvSpPr/>
          <p:nvPr/>
        </p:nvSpPr>
        <p:spPr>
          <a:xfrm>
            <a:off x="459581" y="4150935"/>
            <a:ext cx="8148637" cy="1415772"/>
          </a:xfrm>
          <a:prstGeom prst="rect">
            <a:avLst/>
          </a:prstGeom>
        </p:spPr>
        <p:txBody>
          <a:bodyPr wrap="square">
            <a:spAutoFit/>
          </a:bodyPr>
          <a:lstStyle/>
          <a:p>
            <a:pPr marL="285750" indent="-285750">
              <a:buFont typeface="Arial" panose="020B0604020202020204" pitchFamily="34" charset="0"/>
              <a:buChar char="•"/>
            </a:pPr>
            <a:r>
              <a:rPr lang="en-US" dirty="0" smtClean="0">
                <a:solidFill>
                  <a:srgbClr val="202122"/>
                </a:solidFill>
                <a:latin typeface="Garamond" panose="02020404030301010803" pitchFamily="18" charset="0"/>
              </a:rPr>
              <a:t>An exploit is </a:t>
            </a:r>
            <a:r>
              <a:rPr lang="en-US" dirty="0">
                <a:solidFill>
                  <a:srgbClr val="202122"/>
                </a:solidFill>
                <a:latin typeface="Garamond" panose="02020404030301010803" pitchFamily="18" charset="0"/>
              </a:rPr>
              <a:t>a piece of </a:t>
            </a:r>
            <a:r>
              <a:rPr lang="en-US" dirty="0">
                <a:solidFill>
                  <a:srgbClr val="3366CC"/>
                </a:solidFill>
                <a:latin typeface="Garamond" panose="02020404030301010803" pitchFamily="18" charset="0"/>
              </a:rPr>
              <a:t>software</a:t>
            </a:r>
            <a:r>
              <a:rPr lang="en-US" dirty="0">
                <a:solidFill>
                  <a:srgbClr val="202122"/>
                </a:solidFill>
                <a:latin typeface="Garamond" panose="02020404030301010803" pitchFamily="18" charset="0"/>
              </a:rPr>
              <a:t>, a chunk of </a:t>
            </a:r>
            <a:r>
              <a:rPr lang="en-US" dirty="0">
                <a:solidFill>
                  <a:srgbClr val="3366CC"/>
                </a:solidFill>
                <a:latin typeface="Garamond" panose="02020404030301010803" pitchFamily="18" charset="0"/>
              </a:rPr>
              <a:t>data</a:t>
            </a:r>
            <a:r>
              <a:rPr lang="en-US" dirty="0">
                <a:solidFill>
                  <a:srgbClr val="202122"/>
                </a:solidFill>
                <a:latin typeface="Garamond" panose="02020404030301010803" pitchFamily="18" charset="0"/>
              </a:rPr>
              <a:t>, or a sequence of commands that takes advantage of a </a:t>
            </a:r>
            <a:r>
              <a:rPr lang="en-US" dirty="0">
                <a:solidFill>
                  <a:srgbClr val="FF0000"/>
                </a:solidFill>
                <a:latin typeface="Garamond" panose="02020404030301010803" pitchFamily="18" charset="0"/>
              </a:rPr>
              <a:t>bug</a:t>
            </a:r>
            <a:r>
              <a:rPr lang="en-US" dirty="0">
                <a:solidFill>
                  <a:srgbClr val="202122"/>
                </a:solidFill>
                <a:latin typeface="Garamond" panose="02020404030301010803" pitchFamily="18" charset="0"/>
              </a:rPr>
              <a:t> or </a:t>
            </a:r>
            <a:r>
              <a:rPr lang="en-US" dirty="0">
                <a:solidFill>
                  <a:srgbClr val="FF0000"/>
                </a:solidFill>
                <a:latin typeface="Garamond" panose="02020404030301010803" pitchFamily="18" charset="0"/>
              </a:rPr>
              <a:t>vulnerability</a:t>
            </a:r>
            <a:r>
              <a:rPr lang="en-US" dirty="0">
                <a:solidFill>
                  <a:srgbClr val="202122"/>
                </a:solidFill>
                <a:latin typeface="Garamond" panose="02020404030301010803" pitchFamily="18" charset="0"/>
              </a:rPr>
              <a:t> to cause unintended or unanticipated behavior to occur on </a:t>
            </a:r>
            <a:r>
              <a:rPr lang="en-US" dirty="0">
                <a:solidFill>
                  <a:srgbClr val="3366CC"/>
                </a:solidFill>
                <a:latin typeface="Garamond" panose="02020404030301010803" pitchFamily="18" charset="0"/>
              </a:rPr>
              <a:t>computer </a:t>
            </a:r>
            <a:r>
              <a:rPr lang="en-US" dirty="0" smtClean="0">
                <a:solidFill>
                  <a:srgbClr val="3366CC"/>
                </a:solidFill>
                <a:latin typeface="Garamond" panose="02020404030301010803" pitchFamily="18" charset="0"/>
              </a:rPr>
              <a:t>software</a:t>
            </a:r>
            <a:r>
              <a:rPr lang="en-US" dirty="0" smtClean="0">
                <a:solidFill>
                  <a:srgbClr val="202122"/>
                </a:solidFill>
                <a:latin typeface="Garamond" panose="02020404030301010803" pitchFamily="18" charset="0"/>
              </a:rPr>
              <a:t>.</a:t>
            </a:r>
            <a:r>
              <a:rPr lang="en-US" dirty="0">
                <a:solidFill>
                  <a:srgbClr val="202122"/>
                </a:solidFill>
                <a:latin typeface="Garamond" panose="02020404030301010803" pitchFamily="18" charset="0"/>
              </a:rPr>
              <a:t> </a:t>
            </a:r>
            <a:endParaRPr lang="en-US" dirty="0" smtClean="0">
              <a:solidFill>
                <a:srgbClr val="202122"/>
              </a:solidFill>
              <a:latin typeface="Garamond" panose="02020404030301010803" pitchFamily="18" charset="0"/>
            </a:endParaRPr>
          </a:p>
          <a:p>
            <a:pPr marL="742950" lvl="1" indent="-285750">
              <a:buFont typeface="Arial" panose="020B0604020202020204" pitchFamily="34" charset="0"/>
              <a:buChar char="•"/>
            </a:pPr>
            <a:r>
              <a:rPr lang="en-US" sz="1600" u="sng" dirty="0" smtClean="0">
                <a:solidFill>
                  <a:srgbClr val="202122"/>
                </a:solidFill>
                <a:latin typeface="Garamond" panose="02020404030301010803" pitchFamily="18" charset="0"/>
              </a:rPr>
              <a:t>Includes:</a:t>
            </a:r>
            <a:r>
              <a:rPr lang="en-US" sz="1600" dirty="0" smtClean="0">
                <a:solidFill>
                  <a:srgbClr val="202122"/>
                </a:solidFill>
                <a:latin typeface="Garamond" panose="02020404030301010803" pitchFamily="18" charset="0"/>
              </a:rPr>
              <a:t> gaining </a:t>
            </a:r>
            <a:r>
              <a:rPr lang="en-US" sz="1600" dirty="0">
                <a:solidFill>
                  <a:srgbClr val="202122"/>
                </a:solidFill>
                <a:latin typeface="Garamond" panose="02020404030301010803" pitchFamily="18" charset="0"/>
              </a:rPr>
              <a:t>control of a computer system, allowing </a:t>
            </a:r>
            <a:r>
              <a:rPr lang="en-US" sz="1600" dirty="0">
                <a:solidFill>
                  <a:srgbClr val="FF0000"/>
                </a:solidFill>
                <a:latin typeface="Garamond" panose="02020404030301010803" pitchFamily="18" charset="0"/>
              </a:rPr>
              <a:t>privilege escalation</a:t>
            </a:r>
            <a:r>
              <a:rPr lang="en-US" sz="1600" dirty="0">
                <a:solidFill>
                  <a:srgbClr val="202122"/>
                </a:solidFill>
                <a:latin typeface="Garamond" panose="02020404030301010803" pitchFamily="18" charset="0"/>
              </a:rPr>
              <a:t>, or a </a:t>
            </a:r>
            <a:r>
              <a:rPr lang="en-US" sz="1600" dirty="0">
                <a:solidFill>
                  <a:srgbClr val="FF0000"/>
                </a:solidFill>
                <a:latin typeface="Garamond" panose="02020404030301010803" pitchFamily="18" charset="0"/>
              </a:rPr>
              <a:t>denial-of-service (</a:t>
            </a:r>
            <a:r>
              <a:rPr lang="en-US" sz="1600" dirty="0" err="1">
                <a:solidFill>
                  <a:srgbClr val="FF0000"/>
                </a:solidFill>
                <a:latin typeface="Garamond" panose="02020404030301010803" pitchFamily="18" charset="0"/>
              </a:rPr>
              <a:t>DoS</a:t>
            </a:r>
            <a:r>
              <a:rPr lang="en-US" sz="1600" dirty="0">
                <a:solidFill>
                  <a:srgbClr val="FF0000"/>
                </a:solidFill>
                <a:latin typeface="Garamond" panose="02020404030301010803" pitchFamily="18" charset="0"/>
              </a:rPr>
              <a:t> or related </a:t>
            </a:r>
            <a:r>
              <a:rPr lang="en-US" sz="1600" dirty="0" err="1">
                <a:solidFill>
                  <a:srgbClr val="FF0000"/>
                </a:solidFill>
                <a:latin typeface="Garamond" panose="02020404030301010803" pitchFamily="18" charset="0"/>
              </a:rPr>
              <a:t>DDoS</a:t>
            </a:r>
            <a:r>
              <a:rPr lang="en-US" sz="1600" dirty="0">
                <a:solidFill>
                  <a:srgbClr val="FF0000"/>
                </a:solidFill>
                <a:latin typeface="Garamond" panose="02020404030301010803" pitchFamily="18" charset="0"/>
              </a:rPr>
              <a:t>) attack</a:t>
            </a:r>
            <a:r>
              <a:rPr lang="en-US" sz="1600" dirty="0">
                <a:solidFill>
                  <a:srgbClr val="202122"/>
                </a:solidFill>
                <a:latin typeface="Garamond" panose="02020404030301010803" pitchFamily="18" charset="0"/>
              </a:rPr>
              <a:t>. </a:t>
            </a:r>
            <a:endParaRPr lang="en-US" sz="1600" dirty="0">
              <a:latin typeface="Garamond" panose="02020404030301010803" pitchFamily="18" charset="0"/>
            </a:endParaRPr>
          </a:p>
        </p:txBody>
      </p:sp>
    </p:spTree>
    <p:extLst>
      <p:ext uri="{BB962C8B-B14F-4D97-AF65-F5344CB8AC3E}">
        <p14:creationId xmlns:p14="http://schemas.microsoft.com/office/powerpoint/2010/main" val="198447907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0482"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0486" name="Title 1"/>
          <p:cNvSpPr>
            <a:spLocks noGrp="1"/>
          </p:cNvSpPr>
          <p:nvPr>
            <p:ph type="ctrTitle"/>
          </p:nvPr>
        </p:nvSpPr>
        <p:spPr>
          <a:xfrm>
            <a:off x="533400" y="395289"/>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Key Use Cases:  Deception and </a:t>
            </a:r>
            <a:r>
              <a:rPr lang="en-US" altLang="en-US" sz="2500" b="1" dirty="0" smtClean="0">
                <a:latin typeface="Garamond" panose="02020404030301010803" pitchFamily="18" charset="0"/>
                <a:ea typeface="ＭＳ Ｐゴシック" panose="020B0600070205080204" pitchFamily="34" charset="-128"/>
              </a:rPr>
              <a:t>Distraction</a:t>
            </a:r>
            <a:endParaRPr lang="en-US" altLang="en-US" sz="2500" b="1" dirty="0">
              <a:latin typeface="Garamond" panose="02020404030301010803" pitchFamily="18" charset="0"/>
              <a:ea typeface="ＭＳ Ｐゴシック" panose="020B0600070205080204" pitchFamily="34" charset="-128"/>
            </a:endParaRPr>
          </a:p>
        </p:txBody>
      </p:sp>
      <p:sp>
        <p:nvSpPr>
          <p:cNvPr id="20487" name="TextBox 1"/>
          <p:cNvSpPr txBox="1">
            <a:spLocks noChangeArrowheads="1"/>
          </p:cNvSpPr>
          <p:nvPr/>
        </p:nvSpPr>
        <p:spPr bwMode="auto">
          <a:xfrm>
            <a:off x="533400" y="1532730"/>
            <a:ext cx="8001000" cy="39703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1085850" indent="-34290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r>
              <a:rPr lang="en-US" altLang="en-US" sz="2000" dirty="0" smtClean="0">
                <a:latin typeface="Garamond" panose="02020404030301010803" pitchFamily="18" charset="0"/>
              </a:rPr>
              <a:t>Goals</a:t>
            </a:r>
            <a:endParaRPr lang="en-US" altLang="en-US" sz="2000" dirty="0">
              <a:latin typeface="Garamond" panose="02020404030301010803" pitchFamily="18" charset="0"/>
            </a:endParaRP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Divert attackers from real systems: </a:t>
            </a:r>
            <a:r>
              <a:rPr lang="en-US" altLang="en-US" sz="2000" dirty="0">
                <a:latin typeface="Garamond" panose="02020404030301010803" pitchFamily="18" charset="0"/>
              </a:rPr>
              <a:t>Act as decoys to protect critical infrastructure and sensitive data (Deception).</a:t>
            </a: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Waste attacker resources: </a:t>
            </a:r>
            <a:r>
              <a:rPr lang="en-US" altLang="en-US" sz="2000" dirty="0">
                <a:latin typeface="Garamond" panose="02020404030301010803" pitchFamily="18" charset="0"/>
              </a:rPr>
              <a:t>Engage attackers in the honeypot, buying time for security teams to prepare.</a:t>
            </a: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Disrupt attack chains: </a:t>
            </a:r>
            <a:r>
              <a:rPr lang="en-US" altLang="en-US" sz="2000" dirty="0">
                <a:latin typeface="Garamond" panose="02020404030301010803" pitchFamily="18" charset="0"/>
              </a:rPr>
              <a:t>Delay or misdirect attackers to hinder their progress and prevent </a:t>
            </a:r>
            <a:r>
              <a:rPr lang="en-US" altLang="en-US" sz="2000" dirty="0" smtClean="0">
                <a:latin typeface="Garamond" panose="02020404030301010803" pitchFamily="18" charset="0"/>
              </a:rPr>
              <a:t>breaches.</a:t>
            </a:r>
          </a:p>
          <a:p>
            <a:pPr lvl="2" eaLnBrk="1" hangingPunct="1">
              <a:spcBef>
                <a:spcPct val="0"/>
              </a:spcBef>
              <a:buFont typeface="Wingdings" panose="05000000000000000000" pitchFamily="2" charset="2"/>
              <a:buChar char="Ø"/>
            </a:pPr>
            <a:r>
              <a:rPr lang="en-US" altLang="en-US" sz="1600" b="1" dirty="0">
                <a:latin typeface="Garamond" panose="02020404030301010803" pitchFamily="18" charset="0"/>
              </a:rPr>
              <a:t>Obfuscation: </a:t>
            </a:r>
            <a:r>
              <a:rPr lang="en-US" altLang="en-US" sz="1600" dirty="0">
                <a:latin typeface="Garamond" panose="02020404030301010803" pitchFamily="18" charset="0"/>
              </a:rPr>
              <a:t>Implementing measures to </a:t>
            </a:r>
            <a:r>
              <a:rPr lang="en-US" altLang="en-US" sz="1600" dirty="0" smtClean="0">
                <a:latin typeface="Garamond" panose="02020404030301010803" pitchFamily="18" charset="0"/>
              </a:rPr>
              <a:t>hide critical </a:t>
            </a:r>
            <a:r>
              <a:rPr lang="en-US" altLang="en-US" sz="1600" dirty="0">
                <a:latin typeface="Garamond" panose="02020404030301010803" pitchFamily="18" charset="0"/>
              </a:rPr>
              <a:t>information, making it more difficult for attackers to understand the system's architecture.</a:t>
            </a:r>
          </a:p>
          <a:p>
            <a:pPr lvl="2" eaLnBrk="1" hangingPunct="1">
              <a:spcBef>
                <a:spcPct val="0"/>
              </a:spcBef>
              <a:buFont typeface="Wingdings" panose="05000000000000000000" pitchFamily="2" charset="2"/>
              <a:buChar char="Ø"/>
            </a:pPr>
            <a:r>
              <a:rPr lang="en-US" altLang="en-US" sz="1600" b="1" dirty="0">
                <a:latin typeface="Garamond" panose="02020404030301010803" pitchFamily="18" charset="0"/>
              </a:rPr>
              <a:t>Traffic Shaping: </a:t>
            </a:r>
            <a:r>
              <a:rPr lang="en-US" altLang="en-US" sz="1600" dirty="0">
                <a:latin typeface="Garamond" panose="02020404030301010803" pitchFamily="18" charset="0"/>
              </a:rPr>
              <a:t>Controlling and manipulating network </a:t>
            </a:r>
            <a:r>
              <a:rPr lang="en-US" altLang="en-US" sz="1600" dirty="0" smtClean="0">
                <a:latin typeface="Garamond" panose="02020404030301010803" pitchFamily="18" charset="0"/>
              </a:rPr>
              <a:t>traffic (e.g., bandwidth allocation) </a:t>
            </a:r>
            <a:r>
              <a:rPr lang="en-US" altLang="en-US" sz="1600" dirty="0">
                <a:latin typeface="Garamond" panose="02020404030301010803" pitchFamily="18" charset="0"/>
              </a:rPr>
              <a:t>to slow down the attackers' movement within the network.</a:t>
            </a:r>
          </a:p>
          <a:p>
            <a:pPr lvl="2" eaLnBrk="1" hangingPunct="1">
              <a:spcBef>
                <a:spcPct val="0"/>
              </a:spcBef>
              <a:buFont typeface="Wingdings" panose="05000000000000000000" pitchFamily="2" charset="2"/>
              <a:buChar char="Ø"/>
            </a:pPr>
            <a:r>
              <a:rPr lang="en-US" altLang="en-US" sz="1600" b="1" dirty="0">
                <a:latin typeface="Garamond" panose="02020404030301010803" pitchFamily="18" charset="0"/>
              </a:rPr>
              <a:t>Time-Based Access Controls: </a:t>
            </a:r>
            <a:r>
              <a:rPr lang="en-US" altLang="en-US" sz="1600" dirty="0">
                <a:latin typeface="Garamond" panose="02020404030301010803" pitchFamily="18" charset="0"/>
              </a:rPr>
              <a:t>Limiting the timeframe during which certain actions can be performed, </a:t>
            </a:r>
            <a:r>
              <a:rPr lang="en-US" altLang="en-US" sz="1600" dirty="0" smtClean="0">
                <a:latin typeface="Garamond" panose="02020404030301010803" pitchFamily="18" charset="0"/>
              </a:rPr>
              <a:t>hindering (making it difficult) </a:t>
            </a:r>
            <a:r>
              <a:rPr lang="en-US" altLang="en-US" sz="1600" dirty="0">
                <a:latin typeface="Garamond" panose="02020404030301010803" pitchFamily="18" charset="0"/>
              </a:rPr>
              <a:t>the speed at which attackers can move </a:t>
            </a:r>
            <a:r>
              <a:rPr lang="en-US" altLang="en-US" sz="1600" dirty="0" smtClean="0">
                <a:latin typeface="Garamond" panose="02020404030301010803" pitchFamily="18" charset="0"/>
              </a:rPr>
              <a:t>laterally.</a:t>
            </a:r>
            <a:endParaRPr lang="en-US" altLang="en-US" sz="1600" dirty="0">
              <a:latin typeface="Garamond" panose="02020404030301010803" pitchFamily="18" charset="0"/>
            </a:endParaRPr>
          </a:p>
        </p:txBody>
      </p:sp>
    </p:spTree>
    <p:extLst>
      <p:ext uri="{BB962C8B-B14F-4D97-AF65-F5344CB8AC3E}">
        <p14:creationId xmlns:p14="http://schemas.microsoft.com/office/powerpoint/2010/main" val="3537044616"/>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0482"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0486" name="Title 1"/>
          <p:cNvSpPr>
            <a:spLocks noGrp="1"/>
          </p:cNvSpPr>
          <p:nvPr>
            <p:ph type="ctrTitle"/>
          </p:nvPr>
        </p:nvSpPr>
        <p:spPr>
          <a:xfrm>
            <a:off x="533400" y="395289"/>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Key Use Cases:  Security Testing and Research</a:t>
            </a:r>
          </a:p>
        </p:txBody>
      </p:sp>
      <p:sp>
        <p:nvSpPr>
          <p:cNvPr id="20487" name="TextBox 1"/>
          <p:cNvSpPr txBox="1">
            <a:spLocks noChangeArrowheads="1"/>
          </p:cNvSpPr>
          <p:nvPr/>
        </p:nvSpPr>
        <p:spPr bwMode="auto">
          <a:xfrm>
            <a:off x="533400" y="1532730"/>
            <a:ext cx="80010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1085850" indent="-34290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r>
              <a:rPr lang="en-US" altLang="en-US" sz="2000" dirty="0" smtClean="0">
                <a:latin typeface="Garamond" panose="02020404030301010803" pitchFamily="18" charset="0"/>
              </a:rPr>
              <a:t>Goals</a:t>
            </a:r>
            <a:endParaRPr lang="en-US" altLang="en-US" sz="2000" dirty="0">
              <a:latin typeface="Garamond" panose="02020404030301010803" pitchFamily="18" charset="0"/>
            </a:endParaRP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Evaluate security controls: </a:t>
            </a:r>
            <a:r>
              <a:rPr lang="en-US" altLang="en-US" sz="2000" dirty="0">
                <a:latin typeface="Garamond" panose="02020404030301010803" pitchFamily="18" charset="0"/>
              </a:rPr>
              <a:t>Test the effectiveness of existing tools and policies against real-world attacks.</a:t>
            </a: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Identify system vulnerabilities: </a:t>
            </a:r>
            <a:r>
              <a:rPr lang="en-US" altLang="en-US" sz="2000" dirty="0">
                <a:latin typeface="Garamond" panose="02020404030301010803" pitchFamily="18" charset="0"/>
              </a:rPr>
              <a:t>Discover unknown weaknesses and prioritize patching efforts.</a:t>
            </a: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Develop and test security tools: </a:t>
            </a:r>
            <a:r>
              <a:rPr lang="en-US" altLang="en-US" sz="2000" dirty="0">
                <a:latin typeface="Garamond" panose="02020404030301010803" pitchFamily="18" charset="0"/>
              </a:rPr>
              <a:t>Provide a safe environment for research and development</a:t>
            </a:r>
            <a:r>
              <a:rPr lang="en-US" altLang="en-US" sz="2000" dirty="0" smtClean="0">
                <a:latin typeface="Garamond" panose="02020404030301010803" pitchFamily="18" charset="0"/>
              </a:rPr>
              <a:t>.</a:t>
            </a:r>
            <a:endParaRPr lang="en-US" altLang="en-US" sz="2000" dirty="0">
              <a:latin typeface="Garamond" panose="02020404030301010803" pitchFamily="18" charset="0"/>
            </a:endParaRPr>
          </a:p>
        </p:txBody>
      </p:sp>
    </p:spTree>
    <p:extLst>
      <p:ext uri="{BB962C8B-B14F-4D97-AF65-F5344CB8AC3E}">
        <p14:creationId xmlns:p14="http://schemas.microsoft.com/office/powerpoint/2010/main" val="1353812991"/>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0482"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0486" name="Title 1"/>
          <p:cNvSpPr>
            <a:spLocks noGrp="1"/>
          </p:cNvSpPr>
          <p:nvPr>
            <p:ph type="ctrTitle"/>
          </p:nvPr>
        </p:nvSpPr>
        <p:spPr>
          <a:xfrm>
            <a:off x="533400" y="395289"/>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Specific Applications</a:t>
            </a:r>
          </a:p>
        </p:txBody>
      </p:sp>
      <p:sp>
        <p:nvSpPr>
          <p:cNvPr id="20487" name="TextBox 1"/>
          <p:cNvSpPr txBox="1">
            <a:spLocks noChangeArrowheads="1"/>
          </p:cNvSpPr>
          <p:nvPr/>
        </p:nvSpPr>
        <p:spPr bwMode="auto">
          <a:xfrm>
            <a:off x="533400" y="1532730"/>
            <a:ext cx="8001000"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1085850" indent="-34290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 typeface="Wingdings" panose="05000000000000000000" pitchFamily="2" charset="2"/>
              <a:buChar char="ü"/>
            </a:pPr>
            <a:r>
              <a:rPr lang="en-US" altLang="en-US" sz="2400" b="1" dirty="0">
                <a:latin typeface="Garamond" panose="02020404030301010803" pitchFamily="18" charset="0"/>
              </a:rPr>
              <a:t>Financial institutions: </a:t>
            </a:r>
            <a:r>
              <a:rPr lang="en-US" altLang="en-US" sz="2400" dirty="0">
                <a:latin typeface="Garamond" panose="02020404030301010803" pitchFamily="18" charset="0"/>
              </a:rPr>
              <a:t>Combat financial fraud and data breaches.</a:t>
            </a:r>
          </a:p>
          <a:p>
            <a:pPr eaLnBrk="1" hangingPunct="1">
              <a:spcBef>
                <a:spcPct val="0"/>
              </a:spcBef>
              <a:buFont typeface="Wingdings" panose="05000000000000000000" pitchFamily="2" charset="2"/>
              <a:buChar char="ü"/>
            </a:pPr>
            <a:r>
              <a:rPr lang="en-US" altLang="en-US" sz="2400" b="1" dirty="0">
                <a:latin typeface="Garamond" panose="02020404030301010803" pitchFamily="18" charset="0"/>
              </a:rPr>
              <a:t>Government and military: </a:t>
            </a:r>
            <a:r>
              <a:rPr lang="en-US" altLang="en-US" sz="2400" dirty="0">
                <a:latin typeface="Garamond" panose="02020404030301010803" pitchFamily="18" charset="0"/>
              </a:rPr>
              <a:t>Secure critical infrastructure and classified information.</a:t>
            </a:r>
          </a:p>
          <a:p>
            <a:pPr eaLnBrk="1" hangingPunct="1">
              <a:spcBef>
                <a:spcPct val="0"/>
              </a:spcBef>
              <a:buFont typeface="Wingdings" panose="05000000000000000000" pitchFamily="2" charset="2"/>
              <a:buChar char="ü"/>
            </a:pPr>
            <a:r>
              <a:rPr lang="en-US" altLang="en-US" sz="2400" b="1" dirty="0">
                <a:latin typeface="Garamond" panose="02020404030301010803" pitchFamily="18" charset="0"/>
              </a:rPr>
              <a:t>Industrial control systems: </a:t>
            </a:r>
            <a:r>
              <a:rPr lang="en-US" altLang="en-US" sz="2400" dirty="0">
                <a:latin typeface="Garamond" panose="02020404030301010803" pitchFamily="18" charset="0"/>
              </a:rPr>
              <a:t>Prevent disruption of critical operations.</a:t>
            </a:r>
          </a:p>
          <a:p>
            <a:pPr eaLnBrk="1" hangingPunct="1">
              <a:spcBef>
                <a:spcPct val="0"/>
              </a:spcBef>
              <a:buFont typeface="Wingdings" panose="05000000000000000000" pitchFamily="2" charset="2"/>
              <a:buChar char="ü"/>
            </a:pPr>
            <a:r>
              <a:rPr lang="en-US" altLang="en-US" sz="2400" b="1" dirty="0">
                <a:latin typeface="Garamond" panose="02020404030301010803" pitchFamily="18" charset="0"/>
              </a:rPr>
              <a:t>Software development: </a:t>
            </a:r>
            <a:r>
              <a:rPr lang="en-US" altLang="en-US" sz="2400" dirty="0">
                <a:latin typeface="Garamond" panose="02020404030301010803" pitchFamily="18" charset="0"/>
              </a:rPr>
              <a:t>Test applications for security vulnerabilities</a:t>
            </a:r>
            <a:r>
              <a:rPr lang="en-US" altLang="en-US" sz="2400" dirty="0" smtClean="0">
                <a:latin typeface="Garamond" panose="02020404030301010803" pitchFamily="18" charset="0"/>
              </a:rPr>
              <a:t>.</a:t>
            </a:r>
            <a:endParaRPr lang="en-US" altLang="en-US" sz="2400" dirty="0">
              <a:latin typeface="Garamond" panose="02020404030301010803" pitchFamily="18" charset="0"/>
            </a:endParaRPr>
          </a:p>
        </p:txBody>
      </p:sp>
    </p:spTree>
    <p:extLst>
      <p:ext uri="{BB962C8B-B14F-4D97-AF65-F5344CB8AC3E}">
        <p14:creationId xmlns:p14="http://schemas.microsoft.com/office/powerpoint/2010/main" val="866760220"/>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2530"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2534" name="Title 1"/>
          <p:cNvSpPr>
            <a:spLocks noGrp="1"/>
          </p:cNvSpPr>
          <p:nvPr>
            <p:ph type="ctrTitle"/>
          </p:nvPr>
        </p:nvSpPr>
        <p:spPr>
          <a:xfrm>
            <a:off x="533400" y="276227"/>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Classification</a:t>
            </a:r>
          </a:p>
        </p:txBody>
      </p:sp>
      <p:sp>
        <p:nvSpPr>
          <p:cNvPr id="22535" name="Rectangle 3"/>
          <p:cNvSpPr txBox="1">
            <a:spLocks noChangeArrowheads="1"/>
          </p:cNvSpPr>
          <p:nvPr/>
        </p:nvSpPr>
        <p:spPr bwMode="auto">
          <a:xfrm>
            <a:off x="457200" y="1321877"/>
            <a:ext cx="7772400" cy="411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257300" indent="-3429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lnSpc>
                <a:spcPct val="90000"/>
              </a:lnSpc>
              <a:buFont typeface="Arial" panose="020B0604020202020204" pitchFamily="34" charset="0"/>
              <a:buNone/>
            </a:pPr>
            <a:r>
              <a:rPr lang="en-US" altLang="en-US" sz="1800" b="1" dirty="0">
                <a:latin typeface="Garamond" panose="02020404030301010803" pitchFamily="18" charset="0"/>
              </a:rPr>
              <a:t>By level of interaction</a:t>
            </a:r>
          </a:p>
          <a:p>
            <a:pPr lvl="2">
              <a:lnSpc>
                <a:spcPct val="90000"/>
              </a:lnSpc>
            </a:pPr>
            <a:r>
              <a:rPr lang="en-US" altLang="en-US" sz="1800" dirty="0">
                <a:latin typeface="Garamond" panose="02020404030301010803" pitchFamily="18" charset="0"/>
              </a:rPr>
              <a:t>High</a:t>
            </a:r>
          </a:p>
          <a:p>
            <a:pPr lvl="2">
              <a:lnSpc>
                <a:spcPct val="90000"/>
              </a:lnSpc>
            </a:pPr>
            <a:r>
              <a:rPr lang="en-US" altLang="en-US" sz="1800" dirty="0">
                <a:latin typeface="Garamond" panose="02020404030301010803" pitchFamily="18" charset="0"/>
              </a:rPr>
              <a:t>Low</a:t>
            </a:r>
          </a:p>
          <a:p>
            <a:pPr>
              <a:lnSpc>
                <a:spcPct val="90000"/>
              </a:lnSpc>
              <a:buFont typeface="Arial" panose="020B0604020202020204" pitchFamily="34" charset="0"/>
              <a:buNone/>
            </a:pPr>
            <a:r>
              <a:rPr lang="en-US" altLang="en-US" sz="1800" b="1" dirty="0">
                <a:latin typeface="Garamond" panose="02020404030301010803" pitchFamily="18" charset="0"/>
              </a:rPr>
              <a:t>By Implementation</a:t>
            </a:r>
          </a:p>
          <a:p>
            <a:pPr lvl="2">
              <a:lnSpc>
                <a:spcPct val="90000"/>
              </a:lnSpc>
            </a:pPr>
            <a:r>
              <a:rPr lang="en-US" altLang="en-US" sz="1800" dirty="0">
                <a:latin typeface="Garamond" panose="02020404030301010803" pitchFamily="18" charset="0"/>
              </a:rPr>
              <a:t>Virtual</a:t>
            </a:r>
          </a:p>
          <a:p>
            <a:pPr lvl="2">
              <a:lnSpc>
                <a:spcPct val="90000"/>
              </a:lnSpc>
            </a:pPr>
            <a:r>
              <a:rPr lang="en-US" altLang="en-US" sz="1800" dirty="0">
                <a:latin typeface="Garamond" panose="02020404030301010803" pitchFamily="18" charset="0"/>
              </a:rPr>
              <a:t>Physical</a:t>
            </a:r>
          </a:p>
          <a:p>
            <a:pPr>
              <a:lnSpc>
                <a:spcPct val="90000"/>
              </a:lnSpc>
              <a:buFont typeface="Arial" panose="020B0604020202020204" pitchFamily="34" charset="0"/>
              <a:buNone/>
            </a:pPr>
            <a:r>
              <a:rPr lang="en-US" altLang="en-US" sz="1800" b="1" dirty="0">
                <a:latin typeface="Garamond" panose="02020404030301010803" pitchFamily="18" charset="0"/>
              </a:rPr>
              <a:t>By purpose</a:t>
            </a:r>
          </a:p>
          <a:p>
            <a:pPr lvl="2">
              <a:lnSpc>
                <a:spcPct val="90000"/>
              </a:lnSpc>
            </a:pPr>
            <a:r>
              <a:rPr lang="en-US" altLang="en-US" sz="1800" dirty="0">
                <a:latin typeface="Garamond" panose="02020404030301010803" pitchFamily="18" charset="0"/>
              </a:rPr>
              <a:t>Production</a:t>
            </a:r>
          </a:p>
          <a:p>
            <a:pPr lvl="2">
              <a:lnSpc>
                <a:spcPct val="90000"/>
              </a:lnSpc>
            </a:pPr>
            <a:r>
              <a:rPr lang="en-US" altLang="en-US" sz="1800" dirty="0">
                <a:latin typeface="Garamond" panose="02020404030301010803" pitchFamily="18" charset="0"/>
              </a:rPr>
              <a:t>Research</a:t>
            </a:r>
          </a:p>
        </p:txBody>
      </p:sp>
      <p:sp>
        <p:nvSpPr>
          <p:cNvPr id="8" name="Rectangle 7"/>
          <p:cNvSpPr/>
          <p:nvPr/>
        </p:nvSpPr>
        <p:spPr>
          <a:xfrm>
            <a:off x="3505200" y="3606800"/>
            <a:ext cx="1752600" cy="6858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smtClean="0"/>
              <a:t>Classification</a:t>
            </a:r>
          </a:p>
        </p:txBody>
      </p:sp>
      <p:sp>
        <p:nvSpPr>
          <p:cNvPr id="11" name="Rectangle 10"/>
          <p:cNvSpPr/>
          <p:nvPr/>
        </p:nvSpPr>
        <p:spPr>
          <a:xfrm>
            <a:off x="1143000" y="4694236"/>
            <a:ext cx="1752600" cy="6858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smtClean="0"/>
              <a:t>Level of Interaction</a:t>
            </a:r>
          </a:p>
        </p:txBody>
      </p:sp>
      <p:sp>
        <p:nvSpPr>
          <p:cNvPr id="12" name="Rectangle 11"/>
          <p:cNvSpPr/>
          <p:nvPr/>
        </p:nvSpPr>
        <p:spPr>
          <a:xfrm>
            <a:off x="3467100" y="4711700"/>
            <a:ext cx="1752600" cy="6858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smtClean="0"/>
              <a:t>By implementation</a:t>
            </a:r>
          </a:p>
        </p:txBody>
      </p:sp>
      <p:sp>
        <p:nvSpPr>
          <p:cNvPr id="13" name="Rectangle 12"/>
          <p:cNvSpPr/>
          <p:nvPr/>
        </p:nvSpPr>
        <p:spPr>
          <a:xfrm>
            <a:off x="6019800" y="4692650"/>
            <a:ext cx="1752600" cy="6858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smtClean="0"/>
              <a:t>By purpose</a:t>
            </a:r>
          </a:p>
        </p:txBody>
      </p:sp>
      <p:sp>
        <p:nvSpPr>
          <p:cNvPr id="14" name="Rectangle 13"/>
          <p:cNvSpPr/>
          <p:nvPr/>
        </p:nvSpPr>
        <p:spPr>
          <a:xfrm>
            <a:off x="838200" y="5615782"/>
            <a:ext cx="9906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smtClean="0"/>
              <a:t>Low</a:t>
            </a:r>
          </a:p>
        </p:txBody>
      </p:sp>
      <p:sp>
        <p:nvSpPr>
          <p:cNvPr id="15" name="Rectangle 14"/>
          <p:cNvSpPr/>
          <p:nvPr/>
        </p:nvSpPr>
        <p:spPr>
          <a:xfrm>
            <a:off x="2057400" y="5626100"/>
            <a:ext cx="9906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smtClean="0"/>
              <a:t>High</a:t>
            </a:r>
          </a:p>
        </p:txBody>
      </p:sp>
      <p:sp>
        <p:nvSpPr>
          <p:cNvPr id="16" name="Rectangle 15"/>
          <p:cNvSpPr/>
          <p:nvPr/>
        </p:nvSpPr>
        <p:spPr>
          <a:xfrm>
            <a:off x="3276600" y="5615782"/>
            <a:ext cx="9906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smtClean="0"/>
              <a:t>Physical</a:t>
            </a:r>
          </a:p>
        </p:txBody>
      </p:sp>
      <p:sp>
        <p:nvSpPr>
          <p:cNvPr id="17" name="Rectangle 16"/>
          <p:cNvSpPr/>
          <p:nvPr/>
        </p:nvSpPr>
        <p:spPr>
          <a:xfrm>
            <a:off x="4495800" y="5626100"/>
            <a:ext cx="9906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smtClean="0"/>
              <a:t>Virtual</a:t>
            </a:r>
          </a:p>
        </p:txBody>
      </p:sp>
      <p:sp>
        <p:nvSpPr>
          <p:cNvPr id="18" name="Rectangle 17"/>
          <p:cNvSpPr/>
          <p:nvPr/>
        </p:nvSpPr>
        <p:spPr>
          <a:xfrm>
            <a:off x="5715000" y="5626498"/>
            <a:ext cx="12192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smtClean="0"/>
              <a:t>Research</a:t>
            </a:r>
          </a:p>
        </p:txBody>
      </p:sp>
      <p:sp>
        <p:nvSpPr>
          <p:cNvPr id="19" name="Rectangle 18"/>
          <p:cNvSpPr/>
          <p:nvPr/>
        </p:nvSpPr>
        <p:spPr>
          <a:xfrm>
            <a:off x="6934200" y="5636816"/>
            <a:ext cx="12192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sz="1600" dirty="0" smtClean="0"/>
              <a:t>Production</a:t>
            </a:r>
          </a:p>
        </p:txBody>
      </p:sp>
      <p:sp>
        <p:nvSpPr>
          <p:cNvPr id="20" name="Down Arrow 19"/>
          <p:cNvSpPr/>
          <p:nvPr/>
        </p:nvSpPr>
        <p:spPr>
          <a:xfrm>
            <a:off x="4276725" y="4330699"/>
            <a:ext cx="142875" cy="162719"/>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sz="1600"/>
          </a:p>
        </p:txBody>
      </p:sp>
      <p:cxnSp>
        <p:nvCxnSpPr>
          <p:cNvPr id="21" name="Straight Connector 20"/>
          <p:cNvCxnSpPr/>
          <p:nvPr/>
        </p:nvCxnSpPr>
        <p:spPr>
          <a:xfrm flipH="1">
            <a:off x="1981201" y="4483100"/>
            <a:ext cx="4952999" cy="0"/>
          </a:xfrm>
          <a:prstGeom prst="line">
            <a:avLst/>
          </a:prstGeom>
        </p:spPr>
        <p:style>
          <a:lnRef idx="2">
            <a:schemeClr val="accent1"/>
          </a:lnRef>
          <a:fillRef idx="0">
            <a:schemeClr val="accent1"/>
          </a:fillRef>
          <a:effectRef idx="1">
            <a:schemeClr val="accent1"/>
          </a:effectRef>
          <a:fontRef idx="minor">
            <a:schemeClr val="tx1"/>
          </a:fontRef>
        </p:style>
      </p:cxnSp>
      <p:sp>
        <p:nvSpPr>
          <p:cNvPr id="22" name="Down Arrow 21"/>
          <p:cNvSpPr/>
          <p:nvPr/>
        </p:nvSpPr>
        <p:spPr>
          <a:xfrm>
            <a:off x="1937534" y="4483100"/>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sz="1600"/>
          </a:p>
        </p:txBody>
      </p:sp>
      <p:sp>
        <p:nvSpPr>
          <p:cNvPr id="23" name="Down Arrow 22"/>
          <p:cNvSpPr/>
          <p:nvPr/>
        </p:nvSpPr>
        <p:spPr>
          <a:xfrm>
            <a:off x="6809497" y="4490841"/>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sz="1600"/>
          </a:p>
        </p:txBody>
      </p:sp>
      <p:sp>
        <p:nvSpPr>
          <p:cNvPr id="24" name="Down Arrow 23"/>
          <p:cNvSpPr/>
          <p:nvPr/>
        </p:nvSpPr>
        <p:spPr>
          <a:xfrm>
            <a:off x="1361197" y="5403257"/>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sz="1600"/>
          </a:p>
        </p:txBody>
      </p:sp>
      <p:sp>
        <p:nvSpPr>
          <p:cNvPr id="25" name="Down Arrow 24"/>
          <p:cNvSpPr/>
          <p:nvPr/>
        </p:nvSpPr>
        <p:spPr>
          <a:xfrm>
            <a:off x="2473717" y="5397500"/>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sz="1600"/>
          </a:p>
        </p:txBody>
      </p:sp>
      <p:sp>
        <p:nvSpPr>
          <p:cNvPr id="26" name="Down Arrow 25"/>
          <p:cNvSpPr/>
          <p:nvPr/>
        </p:nvSpPr>
        <p:spPr>
          <a:xfrm>
            <a:off x="3779520" y="5410877"/>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sz="1600"/>
          </a:p>
        </p:txBody>
      </p:sp>
      <p:sp>
        <p:nvSpPr>
          <p:cNvPr id="27" name="Down Arrow 26"/>
          <p:cNvSpPr/>
          <p:nvPr/>
        </p:nvSpPr>
        <p:spPr>
          <a:xfrm>
            <a:off x="4914535" y="5425563"/>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sz="1600"/>
          </a:p>
        </p:txBody>
      </p:sp>
      <p:sp>
        <p:nvSpPr>
          <p:cNvPr id="28" name="Down Arrow 27"/>
          <p:cNvSpPr/>
          <p:nvPr/>
        </p:nvSpPr>
        <p:spPr>
          <a:xfrm>
            <a:off x="6341894" y="5410877"/>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sz="1600"/>
          </a:p>
        </p:txBody>
      </p:sp>
      <p:sp>
        <p:nvSpPr>
          <p:cNvPr id="29" name="Down Arrow 28"/>
          <p:cNvSpPr/>
          <p:nvPr/>
        </p:nvSpPr>
        <p:spPr>
          <a:xfrm>
            <a:off x="7379903" y="5425563"/>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sz="1600"/>
          </a:p>
        </p:txBody>
      </p: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31747" name="TextBox 5"/>
          <p:cNvSpPr txBox="1">
            <a:spLocks noChangeArrowheads="1"/>
          </p:cNvSpPr>
          <p:nvPr/>
        </p:nvSpPr>
        <p:spPr bwMode="auto">
          <a:xfrm>
            <a:off x="381000" y="1274763"/>
            <a:ext cx="8458200" cy="6138540"/>
          </a:xfrm>
          <a:prstGeom prst="rect">
            <a:avLst/>
          </a:prstGeom>
          <a:noFill/>
          <a:ln>
            <a:noFill/>
          </a:ln>
        </p:spPr>
        <p:txBody>
          <a:bodyPr>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marL="342900" indent="-342900">
              <a:lnSpc>
                <a:spcPct val="150000"/>
              </a:lnSpc>
              <a:buClr>
                <a:srgbClr val="FF6600"/>
              </a:buClr>
              <a:buFont typeface="Arial" pitchFamily="34" charset="0"/>
              <a:buChar char="•"/>
              <a:defRPr/>
            </a:pPr>
            <a:r>
              <a:rPr lang="en-US" sz="2200" dirty="0">
                <a:latin typeface="Garamond" pitchFamily="18" charset="0"/>
              </a:rPr>
              <a:t>Simulated systems that emulate services and vulnerabilities to attract and identify attackers without exposing the organization to real </a:t>
            </a:r>
            <a:r>
              <a:rPr lang="en-US" sz="2200" dirty="0" smtClean="0">
                <a:latin typeface="Garamond" pitchFamily="18" charset="0"/>
              </a:rPr>
              <a:t>risks.</a:t>
            </a:r>
            <a:endParaRPr lang="en-US" sz="2200" dirty="0">
              <a:latin typeface="Garamond" pitchFamily="18" charset="0"/>
            </a:endParaRPr>
          </a:p>
          <a:p>
            <a:pPr marL="342900" indent="-342900">
              <a:lnSpc>
                <a:spcPct val="150000"/>
              </a:lnSpc>
              <a:buClr>
                <a:srgbClr val="FF6600"/>
              </a:buClr>
              <a:buFont typeface="Arial" pitchFamily="34" charset="0"/>
              <a:buChar char="•"/>
              <a:defRPr/>
            </a:pPr>
            <a:r>
              <a:rPr lang="en-US" sz="2200" dirty="0" smtClean="0">
                <a:latin typeface="Garamond" pitchFamily="18" charset="0"/>
              </a:rPr>
              <a:t>They </a:t>
            </a:r>
            <a:r>
              <a:rPr lang="en-US" sz="2200" dirty="0">
                <a:latin typeface="Garamond" pitchFamily="18" charset="0"/>
              </a:rPr>
              <a:t>have limited </a:t>
            </a:r>
            <a:r>
              <a:rPr lang="en-US" sz="2200" dirty="0" smtClean="0">
                <a:latin typeface="Garamond" pitchFamily="18" charset="0"/>
              </a:rPr>
              <a:t>interaction; they </a:t>
            </a:r>
            <a:r>
              <a:rPr lang="en-US" sz="2200" dirty="0">
                <a:latin typeface="Garamond" pitchFamily="18" charset="0"/>
              </a:rPr>
              <a:t>normally work by emulating services and operating </a:t>
            </a:r>
            <a:r>
              <a:rPr lang="en-US" sz="2200" dirty="0" smtClean="0">
                <a:latin typeface="Garamond" pitchFamily="18" charset="0"/>
              </a:rPr>
              <a:t>systems.</a:t>
            </a:r>
            <a:endParaRPr lang="en-US" sz="2200" dirty="0">
              <a:latin typeface="Garamond" pitchFamily="18" charset="0"/>
            </a:endParaRPr>
          </a:p>
          <a:p>
            <a:pPr marL="342900" indent="-342900">
              <a:lnSpc>
                <a:spcPct val="150000"/>
              </a:lnSpc>
              <a:buClr>
                <a:srgbClr val="FF6600"/>
              </a:buClr>
              <a:buFont typeface="Arial" pitchFamily="34" charset="0"/>
              <a:buChar char="•"/>
              <a:defRPr/>
            </a:pPr>
            <a:r>
              <a:rPr lang="en-US" sz="2200" dirty="0">
                <a:latin typeface="Garamond" pitchFamily="18" charset="0"/>
              </a:rPr>
              <a:t>They simulate only services that cannot be exploited to get complete access to the </a:t>
            </a:r>
            <a:r>
              <a:rPr lang="en-US" sz="2200" dirty="0" smtClean="0">
                <a:latin typeface="Garamond" pitchFamily="18" charset="0"/>
              </a:rPr>
              <a:t>honeypot.</a:t>
            </a:r>
            <a:endParaRPr lang="en-US" sz="2200" dirty="0">
              <a:latin typeface="Garamond" pitchFamily="18" charset="0"/>
            </a:endParaRPr>
          </a:p>
          <a:p>
            <a:pPr marL="342900" indent="-342900">
              <a:lnSpc>
                <a:spcPct val="150000"/>
              </a:lnSpc>
              <a:buClr>
                <a:srgbClr val="FF6600"/>
              </a:buClr>
              <a:buFont typeface="Arial" pitchFamily="34" charset="0"/>
              <a:buChar char="•"/>
              <a:defRPr/>
            </a:pPr>
            <a:r>
              <a:rPr lang="en-US" sz="2200" dirty="0">
                <a:latin typeface="Garamond" pitchFamily="18" charset="0"/>
              </a:rPr>
              <a:t>Attacker activity is limited to the level of emulation by the </a:t>
            </a:r>
            <a:r>
              <a:rPr lang="en-US" sz="2200" dirty="0" smtClean="0">
                <a:latin typeface="Garamond" pitchFamily="18" charset="0"/>
              </a:rPr>
              <a:t>honeypot.</a:t>
            </a:r>
            <a:endParaRPr lang="en-US" sz="2200" dirty="0">
              <a:latin typeface="Garamond" pitchFamily="18" charset="0"/>
            </a:endParaRPr>
          </a:p>
          <a:p>
            <a:pPr marL="342900" indent="-342900">
              <a:lnSpc>
                <a:spcPct val="150000"/>
              </a:lnSpc>
              <a:buClr>
                <a:srgbClr val="FF6600"/>
              </a:buClr>
              <a:buFont typeface="Arial" pitchFamily="34" charset="0"/>
              <a:buChar char="•"/>
              <a:defRPr/>
            </a:pPr>
            <a:r>
              <a:rPr lang="en-US" sz="2200" dirty="0">
                <a:latin typeface="Garamond" pitchFamily="18" charset="0"/>
              </a:rPr>
              <a:t>Examples of low-interaction honeypots include Specter, Honeyd, and </a:t>
            </a:r>
            <a:r>
              <a:rPr lang="en-US" sz="2200" dirty="0" err="1" smtClean="0">
                <a:latin typeface="Garamond" pitchFamily="18" charset="0"/>
              </a:rPr>
              <a:t>Kfsensor</a:t>
            </a:r>
            <a:r>
              <a:rPr lang="en-US" sz="2200" dirty="0" smtClean="0">
                <a:latin typeface="Garamond" pitchFamily="18" charset="0"/>
              </a:rPr>
              <a:t>.</a:t>
            </a:r>
            <a:endParaRPr lang="en-US" sz="2200" dirty="0">
              <a:latin typeface="Garamond" pitchFamily="18" charset="0"/>
            </a:endParaRPr>
          </a:p>
          <a:p>
            <a:pPr marL="342900" indent="-342900">
              <a:lnSpc>
                <a:spcPct val="150000"/>
              </a:lnSpc>
              <a:buClr>
                <a:srgbClr val="FF6600"/>
              </a:buClr>
              <a:buFont typeface="Arial" pitchFamily="34" charset="0"/>
              <a:buChar char="•"/>
              <a:defRPr/>
            </a:pPr>
            <a:endParaRPr lang="en-US" sz="2200" dirty="0">
              <a:latin typeface="Garamond" pitchFamily="18" charset="0"/>
            </a:endParaRPr>
          </a:p>
          <a:p>
            <a:pPr algn="ctr">
              <a:lnSpc>
                <a:spcPct val="150000"/>
              </a:lnSpc>
              <a:buClr>
                <a:srgbClr val="FF6600"/>
              </a:buClr>
              <a:defRPr/>
            </a:pPr>
            <a:endParaRPr lang="en-US" sz="2200" dirty="0">
              <a:latin typeface="Garamond" pitchFamily="18" charset="0"/>
            </a:endParaRPr>
          </a:p>
          <a:p>
            <a:pPr algn="ctr">
              <a:lnSpc>
                <a:spcPct val="150000"/>
              </a:lnSpc>
              <a:buClr>
                <a:srgbClr val="FF6600"/>
              </a:buClr>
              <a:defRPr/>
            </a:pPr>
            <a:r>
              <a:rPr lang="en-US" sz="2200" b="1" dirty="0">
                <a:latin typeface="Garamond" pitchFamily="18" charset="0"/>
              </a:rPr>
              <a:t>  </a:t>
            </a:r>
          </a:p>
        </p:txBody>
      </p:sp>
      <p:sp>
        <p:nvSpPr>
          <p:cNvPr id="24579"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4580"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9" name="Title 1"/>
          <p:cNvSpPr>
            <a:spLocks noGrp="1"/>
          </p:cNvSpPr>
          <p:nvPr>
            <p:ph type="ctrTitle"/>
          </p:nvPr>
        </p:nvSpPr>
        <p:spPr>
          <a:xfrm>
            <a:off x="533400" y="276227"/>
            <a:ext cx="8305800" cy="998537"/>
          </a:xfrm>
        </p:spPr>
        <p:txBody>
          <a:bodyPr/>
          <a:lstStyle/>
          <a:p>
            <a:pPr algn="l"/>
            <a:r>
              <a:rPr lang="en-US" altLang="en-US" sz="2500" b="1" dirty="0" smtClean="0">
                <a:latin typeface="Garamond" panose="02020404030301010803" pitchFamily="18" charset="0"/>
                <a:ea typeface="ＭＳ Ｐゴシック" panose="020B0600070205080204" pitchFamily="34" charset="-128"/>
              </a:rPr>
              <a:t>Interaction: </a:t>
            </a:r>
            <a:r>
              <a:rPr lang="en-US" sz="2800" dirty="0">
                <a:latin typeface="Garamond" pitchFamily="18" charset="0"/>
              </a:rPr>
              <a:t>Low interaction </a:t>
            </a:r>
            <a:r>
              <a:rPr lang="en-US" sz="2800" dirty="0" smtClean="0">
                <a:latin typeface="Garamond" pitchFamily="18" charset="0"/>
              </a:rPr>
              <a:t>Honeypots</a:t>
            </a:r>
            <a:endParaRPr lang="en-US" altLang="en-US" sz="2500" b="1" dirty="0">
              <a:latin typeface="Garamond" panose="02020404030301010803" pitchFamily="18" charset="0"/>
              <a:ea typeface="ＭＳ Ｐゴシック" panose="020B0600070205080204" pitchFamily="34" charset="-128"/>
            </a:endParaRPr>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31747" name="TextBox 5"/>
          <p:cNvSpPr txBox="1">
            <a:spLocks noChangeArrowheads="1"/>
          </p:cNvSpPr>
          <p:nvPr/>
        </p:nvSpPr>
        <p:spPr bwMode="auto">
          <a:xfrm>
            <a:off x="381000" y="1274763"/>
            <a:ext cx="8305800" cy="5047536"/>
          </a:xfrm>
          <a:prstGeom prst="rect">
            <a:avLst/>
          </a:prstGeom>
          <a:noFill/>
          <a:ln>
            <a:noFill/>
          </a:ln>
        </p:spPr>
        <p:txBody>
          <a:bodyPr wrap="squar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marL="342900" lvl="0" indent="-342900">
              <a:buFont typeface="Arial" panose="020B0604020202020204" pitchFamily="34" charset="0"/>
              <a:buChar char="•"/>
              <a:tabLst>
                <a:tab pos="457200" algn="l"/>
              </a:tabLst>
            </a:pPr>
            <a:r>
              <a:rPr lang="en-US" sz="2300" kern="100" dirty="0">
                <a:effectLst/>
                <a:latin typeface="Garamond" panose="02020404030301010803" pitchFamily="18" charset="0"/>
                <a:ea typeface="Malgun Gothic" panose="020B0503020000020004" pitchFamily="34" charset="-127"/>
                <a:cs typeface="Times New Roman" panose="02020603050405020304" pitchFamily="18" charset="0"/>
              </a:rPr>
              <a:t>SPECTER is a smart honeypot or deception system. </a:t>
            </a:r>
            <a:endParaRPr lang="en-KR" sz="2300" kern="100" dirty="0">
              <a:effectLst/>
              <a:latin typeface="Garamond" panose="02020404030301010803" pitchFamily="18" charset="0"/>
              <a:ea typeface="Malgun Gothic" panose="020B0503020000020004" pitchFamily="34" charset="-127"/>
              <a:cs typeface="Times New Roman" panose="02020603050405020304" pitchFamily="18" charset="0"/>
            </a:endParaRPr>
          </a:p>
          <a:p>
            <a:pPr marL="342900" lvl="0" indent="-342900">
              <a:buFont typeface="Arial" panose="020B0604020202020204" pitchFamily="34" charset="0"/>
              <a:buChar char="•"/>
              <a:tabLst>
                <a:tab pos="457200" algn="l"/>
              </a:tabLst>
            </a:pPr>
            <a:r>
              <a:rPr lang="en-US" sz="2300" kern="100" dirty="0">
                <a:effectLst/>
                <a:latin typeface="Garamond" panose="02020404030301010803" pitchFamily="18" charset="0"/>
                <a:ea typeface="Malgun Gothic" panose="020B0503020000020004" pitchFamily="34" charset="-127"/>
                <a:cs typeface="Times New Roman" panose="02020603050405020304" pitchFamily="18" charset="0"/>
              </a:rPr>
              <a:t>It simulates a complete machine, providing an interesting target to lure hackers away from the production machines. </a:t>
            </a:r>
            <a:endParaRPr lang="en-KR" sz="2300" kern="100" dirty="0">
              <a:effectLst/>
              <a:latin typeface="Garamond" panose="02020404030301010803" pitchFamily="18" charset="0"/>
              <a:ea typeface="Malgun Gothic" panose="020B0503020000020004" pitchFamily="34" charset="-127"/>
              <a:cs typeface="Times New Roman" panose="02020603050405020304" pitchFamily="18" charset="0"/>
            </a:endParaRPr>
          </a:p>
          <a:p>
            <a:pPr marL="342900" lvl="0" indent="-342900">
              <a:buFont typeface="Arial" panose="020B0604020202020204" pitchFamily="34" charset="0"/>
              <a:buChar char="•"/>
              <a:tabLst>
                <a:tab pos="457200" algn="l"/>
              </a:tabLst>
            </a:pPr>
            <a:r>
              <a:rPr lang="en-US" sz="2300" kern="100" dirty="0">
                <a:effectLst/>
                <a:latin typeface="Garamond" panose="02020404030301010803" pitchFamily="18" charset="0"/>
                <a:ea typeface="Malgun Gothic" panose="020B0503020000020004" pitchFamily="34" charset="-127"/>
                <a:cs typeface="Times New Roman" panose="02020603050405020304" pitchFamily="18" charset="0"/>
              </a:rPr>
              <a:t>SPECTER offers common Internet services such as SMTP, FTP, POP3, HTTP, and </a:t>
            </a:r>
            <a:r>
              <a:rPr lang="en-US" sz="2300" kern="100" dirty="0" smtClean="0">
                <a:effectLst/>
                <a:latin typeface="Garamond" panose="02020404030301010803" pitchFamily="18" charset="0"/>
                <a:ea typeface="Malgun Gothic" panose="020B0503020000020004" pitchFamily="34" charset="-127"/>
                <a:cs typeface="Times New Roman" panose="02020603050405020304" pitchFamily="18" charset="0"/>
              </a:rPr>
              <a:t>TELNET, </a:t>
            </a:r>
            <a:r>
              <a:rPr lang="en-US" sz="2300" kern="100" dirty="0">
                <a:effectLst/>
                <a:latin typeface="Garamond" panose="02020404030301010803" pitchFamily="18" charset="0"/>
                <a:ea typeface="Malgun Gothic" panose="020B0503020000020004" pitchFamily="34" charset="-127"/>
                <a:cs typeface="Times New Roman" panose="02020603050405020304" pitchFamily="18" charset="0"/>
              </a:rPr>
              <a:t>which appear perfectly normal to the attackers </a:t>
            </a:r>
            <a:r>
              <a:rPr lang="en-US" sz="2300" kern="100" dirty="0" smtClean="0">
                <a:effectLst/>
                <a:latin typeface="Garamond" panose="02020404030301010803" pitchFamily="18" charset="0"/>
                <a:ea typeface="Malgun Gothic" panose="020B0503020000020004" pitchFamily="34" charset="-127"/>
                <a:cs typeface="Times New Roman" panose="02020603050405020304" pitchFamily="18" charset="0"/>
              </a:rPr>
              <a:t>but, </a:t>
            </a:r>
            <a:r>
              <a:rPr lang="en-US" sz="2300" kern="100" dirty="0">
                <a:effectLst/>
                <a:latin typeface="Garamond" panose="02020404030301010803" pitchFamily="18" charset="0"/>
                <a:ea typeface="Malgun Gothic" panose="020B0503020000020004" pitchFamily="34" charset="-127"/>
                <a:cs typeface="Times New Roman" panose="02020603050405020304" pitchFamily="18" charset="0"/>
              </a:rPr>
              <a:t>in </a:t>
            </a:r>
            <a:r>
              <a:rPr lang="en-US" sz="2300" kern="100" dirty="0" smtClean="0">
                <a:effectLst/>
                <a:latin typeface="Garamond" panose="02020404030301010803" pitchFamily="18" charset="0"/>
                <a:ea typeface="Malgun Gothic" panose="020B0503020000020004" pitchFamily="34" charset="-127"/>
                <a:cs typeface="Times New Roman" panose="02020603050405020304" pitchFamily="18" charset="0"/>
              </a:rPr>
              <a:t>fact, </a:t>
            </a:r>
            <a:r>
              <a:rPr lang="en-US" sz="2300" kern="100" dirty="0">
                <a:effectLst/>
                <a:latin typeface="Garamond" panose="02020404030301010803" pitchFamily="18" charset="0"/>
                <a:ea typeface="Malgun Gothic" panose="020B0503020000020004" pitchFamily="34" charset="-127"/>
                <a:cs typeface="Times New Roman" panose="02020603050405020304" pitchFamily="18" charset="0"/>
              </a:rPr>
              <a:t>are traps for them to mess around and leave traces without even knowing that they are connected to a decoy system, which does none of the things it appears to do but instead logs everything and notifies the appropriate people. </a:t>
            </a:r>
            <a:endParaRPr lang="en-KR" sz="2300" kern="100" dirty="0">
              <a:effectLst/>
              <a:latin typeface="Garamond" panose="02020404030301010803" pitchFamily="18" charset="0"/>
              <a:ea typeface="Malgun Gothic" panose="020B0503020000020004" pitchFamily="34" charset="-127"/>
              <a:cs typeface="Times New Roman" panose="02020603050405020304" pitchFamily="18" charset="0"/>
            </a:endParaRPr>
          </a:p>
          <a:p>
            <a:pPr marL="342900" lvl="0" indent="-342900">
              <a:buFont typeface="Arial" panose="020B0604020202020204" pitchFamily="34" charset="0"/>
              <a:buChar char="•"/>
              <a:tabLst>
                <a:tab pos="457200" algn="l"/>
              </a:tabLst>
            </a:pPr>
            <a:r>
              <a:rPr lang="en-US" sz="2300" kern="100" dirty="0">
                <a:effectLst/>
                <a:latin typeface="Garamond" panose="02020404030301010803" pitchFamily="18" charset="0"/>
                <a:ea typeface="Malgun Gothic" panose="020B0503020000020004" pitchFamily="34" charset="-127"/>
                <a:cs typeface="Times New Roman" panose="02020603050405020304" pitchFamily="18" charset="0"/>
              </a:rPr>
              <a:t>Furthermore, SPECTER automatically investigates the attackers while they are still trying to break in. </a:t>
            </a:r>
            <a:endParaRPr lang="en-KR" sz="2300" kern="100" dirty="0">
              <a:effectLst/>
              <a:latin typeface="Garamond" panose="02020404030301010803" pitchFamily="18" charset="0"/>
              <a:ea typeface="Malgun Gothic" panose="020B0503020000020004" pitchFamily="34" charset="-127"/>
              <a:cs typeface="Times New Roman" panose="02020603050405020304" pitchFamily="18" charset="0"/>
            </a:endParaRPr>
          </a:p>
          <a:p>
            <a:pPr marL="342900" lvl="0" indent="-342900">
              <a:buFont typeface="Arial" panose="020B0604020202020204" pitchFamily="34" charset="0"/>
              <a:buChar char="•"/>
              <a:tabLst>
                <a:tab pos="457200" algn="l"/>
              </a:tabLst>
            </a:pPr>
            <a:r>
              <a:rPr lang="en-US" sz="2300" kern="100" dirty="0">
                <a:effectLst/>
                <a:latin typeface="Garamond" panose="02020404030301010803" pitchFamily="18" charset="0"/>
                <a:ea typeface="Malgun Gothic" panose="020B0503020000020004" pitchFamily="34" charset="-127"/>
                <a:cs typeface="Times New Roman" panose="02020603050405020304" pitchFamily="18" charset="0"/>
              </a:rPr>
              <a:t>SPECTER provides massive amounts of decoy data, generating decoy programs that will leave hidden marks on the attacker's computer. </a:t>
            </a:r>
            <a:endParaRPr lang="en-KR" sz="2300" kern="100" dirty="0">
              <a:effectLst/>
              <a:latin typeface="Garamond" panose="02020404030301010803" pitchFamily="18" charset="0"/>
              <a:ea typeface="Malgun Gothic" panose="020B0503020000020004" pitchFamily="34" charset="-127"/>
              <a:cs typeface="Times New Roman" panose="02020603050405020304" pitchFamily="18" charset="0"/>
            </a:endParaRPr>
          </a:p>
        </p:txBody>
      </p:sp>
      <p:sp>
        <p:nvSpPr>
          <p:cNvPr id="24579"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4580"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9" name="Title 1"/>
          <p:cNvSpPr>
            <a:spLocks noGrp="1"/>
          </p:cNvSpPr>
          <p:nvPr>
            <p:ph type="ctrTitle"/>
          </p:nvPr>
        </p:nvSpPr>
        <p:spPr>
          <a:xfrm>
            <a:off x="533400" y="276227"/>
            <a:ext cx="8305800" cy="998537"/>
          </a:xfrm>
        </p:spPr>
        <p:txBody>
          <a:bodyPr/>
          <a:lstStyle/>
          <a:p>
            <a:pPr algn="l"/>
            <a:r>
              <a:rPr lang="en-US" sz="2800" b="1" dirty="0">
                <a:latin typeface="Garamond" pitchFamily="18" charset="0"/>
              </a:rPr>
              <a:t>Low-interaction honeypots: Specter</a:t>
            </a:r>
            <a:endParaRPr lang="en-US" altLang="en-US" sz="2500" b="1" dirty="0">
              <a:latin typeface="Garamond" panose="02020404030301010803" pitchFamily="18" charset="0"/>
              <a:ea typeface="ＭＳ Ｐゴシック" panose="020B0600070205080204" pitchFamily="34" charset="-128"/>
            </a:endParaRPr>
          </a:p>
        </p:txBody>
      </p:sp>
      <p:sp>
        <p:nvSpPr>
          <p:cNvPr id="3" name="TextBox 2">
            <a:extLst>
              <a:ext uri="{FF2B5EF4-FFF2-40B4-BE49-F238E27FC236}">
                <a16:creationId xmlns:a16="http://schemas.microsoft.com/office/drawing/2014/main" id="{3C0D6ABD-ADB5-AECC-0D18-7C76B2B2CDAE}"/>
              </a:ext>
            </a:extLst>
          </p:cNvPr>
          <p:cNvSpPr txBox="1"/>
          <p:nvPr/>
        </p:nvSpPr>
        <p:spPr>
          <a:xfrm>
            <a:off x="2324100" y="6443990"/>
            <a:ext cx="4572000" cy="261610"/>
          </a:xfrm>
          <a:prstGeom prst="rect">
            <a:avLst/>
          </a:prstGeom>
          <a:noFill/>
        </p:spPr>
        <p:txBody>
          <a:bodyPr wrap="square">
            <a:spAutoFit/>
          </a:bodyPr>
          <a:lstStyle/>
          <a:p>
            <a:r>
              <a:rPr lang="en-KR" sz="1100" dirty="0"/>
              <a:t>http://gabiam.com/software/laura_chapelle/Software/specter/</a:t>
            </a:r>
          </a:p>
        </p:txBody>
      </p:sp>
    </p:spTree>
    <p:extLst>
      <p:ext uri="{BB962C8B-B14F-4D97-AF65-F5344CB8AC3E}">
        <p14:creationId xmlns:p14="http://schemas.microsoft.com/office/powerpoint/2010/main" val="2950675752"/>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31747" name="TextBox 5"/>
          <p:cNvSpPr txBox="1">
            <a:spLocks noChangeArrowheads="1"/>
          </p:cNvSpPr>
          <p:nvPr/>
        </p:nvSpPr>
        <p:spPr bwMode="auto">
          <a:xfrm>
            <a:off x="381000" y="1274763"/>
            <a:ext cx="8305800" cy="4401205"/>
          </a:xfrm>
          <a:prstGeom prst="rect">
            <a:avLst/>
          </a:prstGeom>
          <a:noFill/>
          <a:ln>
            <a:noFill/>
          </a:ln>
        </p:spPr>
        <p:txBody>
          <a:bodyPr wrap="squar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marL="285750" indent="-285750">
              <a:buFont typeface="Arial" panose="020B0604020202020204" pitchFamily="34" charset="0"/>
              <a:buChar char="•"/>
            </a:pPr>
            <a:r>
              <a:rPr lang="en-KR" sz="2000" kern="100" dirty="0">
                <a:effectLst/>
                <a:latin typeface="Garamond" panose="02020404030301010803" pitchFamily="18" charset="0"/>
                <a:ea typeface="Malgun Gothic" panose="020B0503020000020004" pitchFamily="34" charset="-127"/>
                <a:cs typeface="Times New Roman" panose="02020603050405020304" pitchFamily="18" charset="0"/>
              </a:rPr>
              <a:t>A SPECTER system consists of a dedicated PC and the SPECTER software. </a:t>
            </a:r>
          </a:p>
          <a:p>
            <a:pPr marL="285750" indent="-285750">
              <a:buFont typeface="Arial" panose="020B0604020202020204" pitchFamily="34" charset="0"/>
              <a:buChar char="•"/>
            </a:pPr>
            <a:r>
              <a:rPr lang="en-KR" sz="2000" kern="100" dirty="0">
                <a:effectLst/>
                <a:latin typeface="Garamond" panose="02020404030301010803" pitchFamily="18" charset="0"/>
                <a:ea typeface="Malgun Gothic" panose="020B0503020000020004" pitchFamily="34" charset="-127"/>
                <a:cs typeface="Times New Roman" panose="02020603050405020304" pitchFamily="18" charset="0"/>
              </a:rPr>
              <a:t>This usually means to place it as close to the Internet as possible, typically in the DMZ. </a:t>
            </a:r>
          </a:p>
          <a:p>
            <a:pPr marL="285750" indent="-285750">
              <a:buFont typeface="Arial" panose="020B0604020202020204" pitchFamily="34" charset="0"/>
              <a:buChar char="•"/>
            </a:pPr>
            <a:r>
              <a:rPr lang="en-KR" sz="2000" kern="100" dirty="0">
                <a:effectLst/>
                <a:latin typeface="Garamond" panose="02020404030301010803" pitchFamily="18" charset="0"/>
                <a:ea typeface="Malgun Gothic" panose="020B0503020000020004" pitchFamily="34" charset="-127"/>
                <a:cs typeface="Times New Roman" panose="02020603050405020304" pitchFamily="18" charset="0"/>
              </a:rPr>
              <a:t>But SPECTER can also be installed on internal networks to find out about suspicious activities originating from within an organization.</a:t>
            </a:r>
          </a:p>
          <a:p>
            <a:pPr marL="285750" indent="-285750">
              <a:buFont typeface="Arial" panose="020B0604020202020204" pitchFamily="34" charset="0"/>
              <a:buChar char="•"/>
            </a:pPr>
            <a:r>
              <a:rPr lang="en-KR" sz="2000" kern="100" dirty="0">
                <a:effectLst/>
                <a:latin typeface="Garamond" panose="02020404030301010803" pitchFamily="18" charset="0"/>
                <a:ea typeface="Malgun Gothic" panose="020B0503020000020004" pitchFamily="34" charset="-127"/>
                <a:cs typeface="Times New Roman" panose="02020603050405020304" pitchFamily="18" charset="0"/>
              </a:rPr>
              <a:t>Another interesting possibility is to install SPECTER on a production machine such as a mail server. </a:t>
            </a:r>
          </a:p>
          <a:p>
            <a:pPr marL="285750" indent="-285750">
              <a:buFont typeface="Arial" panose="020B0604020202020204" pitchFamily="34" charset="0"/>
              <a:buChar char="•"/>
            </a:pPr>
            <a:r>
              <a:rPr lang="en-KR" sz="2000" kern="100" dirty="0">
                <a:effectLst/>
                <a:latin typeface="Garamond" panose="02020404030301010803" pitchFamily="18" charset="0"/>
                <a:ea typeface="Malgun Gothic" panose="020B0503020000020004" pitchFamily="34" charset="-127"/>
                <a:cs typeface="Times New Roman" panose="02020603050405020304" pitchFamily="18" charset="0"/>
              </a:rPr>
              <a:t>In this scenario, the SMTP service is </a:t>
            </a:r>
            <a:r>
              <a:rPr lang="en-KR" sz="2000" kern="100" dirty="0" smtClean="0">
                <a:effectLst/>
                <a:latin typeface="Garamond" panose="02020404030301010803" pitchFamily="18" charset="0"/>
                <a:ea typeface="Malgun Gothic" panose="020B0503020000020004" pitchFamily="34" charset="-127"/>
                <a:cs typeface="Times New Roman" panose="02020603050405020304" pitchFamily="18" charset="0"/>
              </a:rPr>
              <a:t>real</a:t>
            </a:r>
            <a:r>
              <a:rPr lang="en-US" sz="2000" kern="100" dirty="0" smtClean="0">
                <a:effectLst/>
                <a:latin typeface="Garamond" panose="02020404030301010803" pitchFamily="18" charset="0"/>
                <a:ea typeface="Malgun Gothic" panose="020B0503020000020004" pitchFamily="34" charset="-127"/>
                <a:cs typeface="Times New Roman" panose="02020603050405020304" pitchFamily="18" charset="0"/>
              </a:rPr>
              <a:t>,</a:t>
            </a:r>
            <a:r>
              <a:rPr lang="en-KR" sz="2000" kern="100" dirty="0" smtClean="0">
                <a:effectLst/>
                <a:latin typeface="Garamond" panose="02020404030301010803" pitchFamily="18" charset="0"/>
                <a:ea typeface="Malgun Gothic" panose="020B0503020000020004" pitchFamily="34" charset="-127"/>
                <a:cs typeface="Times New Roman" panose="02020603050405020304" pitchFamily="18" charset="0"/>
              </a:rPr>
              <a:t> </a:t>
            </a:r>
            <a:r>
              <a:rPr lang="en-KR" sz="2000" kern="100" dirty="0">
                <a:effectLst/>
                <a:latin typeface="Garamond" panose="02020404030301010803" pitchFamily="18" charset="0"/>
                <a:ea typeface="Malgun Gothic" panose="020B0503020000020004" pitchFamily="34" charset="-127"/>
                <a:cs typeface="Times New Roman" panose="02020603050405020304" pitchFamily="18" charset="0"/>
              </a:rPr>
              <a:t>while </a:t>
            </a:r>
            <a:r>
              <a:rPr lang="en-US" sz="2000" kern="100" dirty="0">
                <a:latin typeface="Garamond" panose="02020404030301010803" pitchFamily="18" charset="0"/>
                <a:ea typeface="Malgun Gothic" panose="020B0503020000020004" pitchFamily="34" charset="-127"/>
                <a:cs typeface="Times New Roman" panose="02020603050405020304" pitchFamily="18" charset="0"/>
              </a:rPr>
              <a:t>SPECTER simulates all other network services on the machine</a:t>
            </a:r>
            <a:r>
              <a:rPr lang="en-KR" sz="2000" kern="100" dirty="0" smtClean="0">
                <a:effectLst/>
                <a:latin typeface="Garamond" panose="02020404030301010803" pitchFamily="18" charset="0"/>
                <a:ea typeface="Malgun Gothic" panose="020B0503020000020004" pitchFamily="34" charset="-127"/>
                <a:cs typeface="Times New Roman" panose="02020603050405020304" pitchFamily="18" charset="0"/>
              </a:rPr>
              <a:t>. </a:t>
            </a:r>
            <a:endParaRPr lang="en-KR" sz="2000" kern="100" dirty="0">
              <a:effectLst/>
              <a:latin typeface="Garamond" panose="02020404030301010803" pitchFamily="18" charset="0"/>
              <a:ea typeface="Malgun Gothic" panose="020B0503020000020004" pitchFamily="34" charset="-127"/>
              <a:cs typeface="Times New Roman" panose="02020603050405020304" pitchFamily="18" charset="0"/>
            </a:endParaRPr>
          </a:p>
          <a:p>
            <a:pPr marL="285750" indent="-285750">
              <a:buFont typeface="Arial" panose="020B0604020202020204" pitchFamily="34" charset="0"/>
              <a:buChar char="•"/>
            </a:pPr>
            <a:r>
              <a:rPr lang="en-KR" sz="2000" kern="100" dirty="0">
                <a:effectLst/>
                <a:latin typeface="Garamond" panose="02020404030301010803" pitchFamily="18" charset="0"/>
                <a:ea typeface="Malgun Gothic" panose="020B0503020000020004" pitchFamily="34" charset="-127"/>
                <a:cs typeface="Times New Roman" panose="02020603050405020304" pitchFamily="18" charset="0"/>
              </a:rPr>
              <a:t>If an attacker connects to the machine looking for vulnerabilities, he will </a:t>
            </a:r>
            <a:r>
              <a:rPr lang="en-KR" sz="2000" kern="100" dirty="0" smtClean="0">
                <a:effectLst/>
                <a:latin typeface="Garamond" panose="02020404030301010803" pitchFamily="18" charset="0"/>
                <a:ea typeface="Malgun Gothic" panose="020B0503020000020004" pitchFamily="34" charset="-127"/>
                <a:cs typeface="Times New Roman" panose="02020603050405020304" pitchFamily="18" charset="0"/>
              </a:rPr>
              <a:t>likely </a:t>
            </a:r>
            <a:r>
              <a:rPr lang="en-KR" sz="2000" kern="100" dirty="0">
                <a:effectLst/>
                <a:latin typeface="Garamond" panose="02020404030301010803" pitchFamily="18" charset="0"/>
                <a:ea typeface="Malgun Gothic" panose="020B0503020000020004" pitchFamily="34" charset="-127"/>
                <a:cs typeface="Times New Roman" panose="02020603050405020304" pitchFamily="18" charset="0"/>
              </a:rPr>
              <a:t>connect to one of the simulated services and find what he is looking for. </a:t>
            </a:r>
          </a:p>
          <a:p>
            <a:pPr marL="285750" indent="-285750">
              <a:buFont typeface="Arial" panose="020B0604020202020204" pitchFamily="34" charset="0"/>
              <a:buChar char="•"/>
            </a:pPr>
            <a:r>
              <a:rPr lang="en-KR" sz="2000" kern="100" dirty="0">
                <a:effectLst/>
                <a:latin typeface="Garamond" panose="02020404030301010803" pitchFamily="18" charset="0"/>
                <a:ea typeface="Malgun Gothic" panose="020B0503020000020004" pitchFamily="34" charset="-127"/>
                <a:cs typeface="Times New Roman" panose="02020603050405020304" pitchFamily="18" charset="0"/>
              </a:rPr>
              <a:t>But while he thinks he's breaking in, he has actually triggered an alert, he's investigated, everything he does is logged</a:t>
            </a:r>
            <a:r>
              <a:rPr lang="en-US" sz="2000" kern="100" dirty="0">
                <a:effectLst/>
                <a:latin typeface="Garamond" panose="02020404030301010803" pitchFamily="18" charset="0"/>
                <a:ea typeface="Malgun Gothic" panose="020B0503020000020004" pitchFamily="34" charset="-127"/>
                <a:cs typeface="Times New Roman" panose="02020603050405020304" pitchFamily="18" charset="0"/>
              </a:rPr>
              <a:t>, and at the same time,</a:t>
            </a:r>
            <a:r>
              <a:rPr lang="en-KR" sz="2000" kern="100" dirty="0">
                <a:effectLst/>
                <a:latin typeface="Garamond" panose="02020404030301010803" pitchFamily="18" charset="0"/>
                <a:ea typeface="Malgun Gothic" panose="020B0503020000020004" pitchFamily="34" charset="-127"/>
                <a:cs typeface="Times New Roman" panose="02020603050405020304" pitchFamily="18" charset="0"/>
              </a:rPr>
              <a:t> the mail server is absolutely safe.</a:t>
            </a:r>
          </a:p>
        </p:txBody>
      </p:sp>
      <p:sp>
        <p:nvSpPr>
          <p:cNvPr id="24579"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4580"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9" name="Title 1"/>
          <p:cNvSpPr>
            <a:spLocks noGrp="1"/>
          </p:cNvSpPr>
          <p:nvPr>
            <p:ph type="ctrTitle"/>
          </p:nvPr>
        </p:nvSpPr>
        <p:spPr>
          <a:xfrm>
            <a:off x="533400" y="276227"/>
            <a:ext cx="8305800" cy="998537"/>
          </a:xfrm>
        </p:spPr>
        <p:txBody>
          <a:bodyPr/>
          <a:lstStyle/>
          <a:p>
            <a:pPr algn="l"/>
            <a:r>
              <a:rPr lang="en-US" sz="2800" b="1" dirty="0">
                <a:latin typeface="Garamond" pitchFamily="18" charset="0"/>
              </a:rPr>
              <a:t>Low-interaction honeypots: Specter</a:t>
            </a:r>
            <a:endParaRPr lang="en-US" altLang="en-US" sz="2500" b="1" dirty="0">
              <a:latin typeface="Garamond" panose="02020404030301010803" pitchFamily="18" charset="0"/>
              <a:ea typeface="ＭＳ Ｐゴシック" panose="020B0600070205080204" pitchFamily="34" charset="-128"/>
            </a:endParaRPr>
          </a:p>
        </p:txBody>
      </p:sp>
      <p:sp>
        <p:nvSpPr>
          <p:cNvPr id="3" name="TextBox 2">
            <a:extLst>
              <a:ext uri="{FF2B5EF4-FFF2-40B4-BE49-F238E27FC236}">
                <a16:creationId xmlns:a16="http://schemas.microsoft.com/office/drawing/2014/main" id="{3C0D6ABD-ADB5-AECC-0D18-7C76B2B2CDAE}"/>
              </a:ext>
            </a:extLst>
          </p:cNvPr>
          <p:cNvSpPr txBox="1"/>
          <p:nvPr/>
        </p:nvSpPr>
        <p:spPr>
          <a:xfrm>
            <a:off x="4515703" y="6443990"/>
            <a:ext cx="4572000" cy="261610"/>
          </a:xfrm>
          <a:prstGeom prst="rect">
            <a:avLst/>
          </a:prstGeom>
          <a:noFill/>
        </p:spPr>
        <p:txBody>
          <a:bodyPr wrap="square">
            <a:spAutoFit/>
          </a:bodyPr>
          <a:lstStyle/>
          <a:p>
            <a:r>
              <a:rPr lang="en-KR" sz="1100" dirty="0"/>
              <a:t>http://gabiam.com/software/laura_chapelle/Software/specter/</a:t>
            </a:r>
          </a:p>
        </p:txBody>
      </p:sp>
    </p:spTree>
    <p:extLst>
      <p:ext uri="{BB962C8B-B14F-4D97-AF65-F5344CB8AC3E}">
        <p14:creationId xmlns:p14="http://schemas.microsoft.com/office/powerpoint/2010/main" val="1097232356"/>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24579"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4580"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9" name="Title 1"/>
          <p:cNvSpPr>
            <a:spLocks noGrp="1"/>
          </p:cNvSpPr>
          <p:nvPr>
            <p:ph type="ctrTitle"/>
          </p:nvPr>
        </p:nvSpPr>
        <p:spPr>
          <a:xfrm>
            <a:off x="533400" y="276227"/>
            <a:ext cx="8305800" cy="998537"/>
          </a:xfrm>
        </p:spPr>
        <p:txBody>
          <a:bodyPr/>
          <a:lstStyle/>
          <a:p>
            <a:pPr algn="l"/>
            <a:r>
              <a:rPr lang="en-US" sz="2800" b="1" dirty="0">
                <a:latin typeface="Garamond" pitchFamily="18" charset="0"/>
              </a:rPr>
              <a:t>Low-interaction honeypots: Specter</a:t>
            </a:r>
            <a:endParaRPr lang="en-US" altLang="en-US" sz="2500" b="1" dirty="0">
              <a:latin typeface="Garamond" panose="02020404030301010803" pitchFamily="18" charset="0"/>
              <a:ea typeface="ＭＳ Ｐゴシック" panose="020B0600070205080204" pitchFamily="34" charset="-128"/>
            </a:endParaRPr>
          </a:p>
        </p:txBody>
      </p:sp>
      <p:sp>
        <p:nvSpPr>
          <p:cNvPr id="3" name="TextBox 2">
            <a:extLst>
              <a:ext uri="{FF2B5EF4-FFF2-40B4-BE49-F238E27FC236}">
                <a16:creationId xmlns:a16="http://schemas.microsoft.com/office/drawing/2014/main" id="{3C0D6ABD-ADB5-AECC-0D18-7C76B2B2CDAE}"/>
              </a:ext>
            </a:extLst>
          </p:cNvPr>
          <p:cNvSpPr txBox="1"/>
          <p:nvPr/>
        </p:nvSpPr>
        <p:spPr>
          <a:xfrm>
            <a:off x="4515703" y="6443990"/>
            <a:ext cx="4572000" cy="261610"/>
          </a:xfrm>
          <a:prstGeom prst="rect">
            <a:avLst/>
          </a:prstGeom>
          <a:noFill/>
        </p:spPr>
        <p:txBody>
          <a:bodyPr wrap="square">
            <a:spAutoFit/>
          </a:bodyPr>
          <a:lstStyle/>
          <a:p>
            <a:r>
              <a:rPr lang="en-KR" sz="1100" dirty="0"/>
              <a:t>http://gabiam.com/software/laura_chapelle/Software/specter/</a:t>
            </a:r>
          </a:p>
        </p:txBody>
      </p:sp>
      <p:pic>
        <p:nvPicPr>
          <p:cNvPr id="4" name="Picture 3" descr="A screenshot of a computer&#10;&#10;Description automatically generated">
            <a:extLst>
              <a:ext uri="{FF2B5EF4-FFF2-40B4-BE49-F238E27FC236}">
                <a16:creationId xmlns:a16="http://schemas.microsoft.com/office/drawing/2014/main" id="{8F4AEA80-7D40-134F-1415-4B19B0BEA042}"/>
              </a:ext>
            </a:extLst>
          </p:cNvPr>
          <p:cNvPicPr>
            <a:picLocks noChangeAspect="1"/>
          </p:cNvPicPr>
          <p:nvPr/>
        </p:nvPicPr>
        <p:blipFill rotWithShape="1">
          <a:blip r:embed="rId3"/>
          <a:srcRect l="35294" t="45792" r="26471" b="9518"/>
          <a:stretch/>
        </p:blipFill>
        <p:spPr>
          <a:xfrm>
            <a:off x="1200176" y="1287723"/>
            <a:ext cx="6496024" cy="4937785"/>
          </a:xfrm>
          <a:prstGeom prst="rect">
            <a:avLst/>
          </a:prstGeom>
        </p:spPr>
      </p:pic>
    </p:spTree>
    <p:extLst>
      <p:ext uri="{BB962C8B-B14F-4D97-AF65-F5344CB8AC3E}">
        <p14:creationId xmlns:p14="http://schemas.microsoft.com/office/powerpoint/2010/main" val="191094818"/>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31747" name="TextBox 5"/>
          <p:cNvSpPr txBox="1">
            <a:spLocks noChangeArrowheads="1"/>
          </p:cNvSpPr>
          <p:nvPr/>
        </p:nvSpPr>
        <p:spPr bwMode="auto">
          <a:xfrm>
            <a:off x="381000" y="1274763"/>
            <a:ext cx="8305800" cy="6232475"/>
          </a:xfrm>
          <a:prstGeom prst="rect">
            <a:avLst/>
          </a:prstGeom>
          <a:noFill/>
          <a:ln>
            <a:noFill/>
          </a:ln>
        </p:spPr>
        <p:txBody>
          <a:bodyPr wrap="square">
            <a:spAutoFit/>
          </a:bodyPr>
          <a:lstStyle>
            <a:lvl1pPr eaLnBrk="0" hangingPunct="0">
              <a:defRPr sz="2400">
                <a:solidFill>
                  <a:schemeClr val="tx1"/>
                </a:solidFill>
                <a:latin typeface="Arial" charset="0"/>
                <a:ea typeface="ＭＳ Ｐゴシック" charset="-128"/>
              </a:defRPr>
            </a:lvl1pPr>
            <a:lvl2pPr marL="37931725" indent="-37474525" eaLnBrk="0" hangingPunct="0">
              <a:defRPr sz="2400">
                <a:solidFill>
                  <a:schemeClr val="tx1"/>
                </a:solidFill>
                <a:latin typeface="Arial" charset="0"/>
                <a:ea typeface="ＭＳ Ｐゴシック" charset="-128"/>
              </a:defRPr>
            </a:lvl2pPr>
            <a:lvl3pPr eaLnBrk="0" hangingPunct="0">
              <a:defRPr sz="2400">
                <a:solidFill>
                  <a:schemeClr val="tx1"/>
                </a:solidFill>
                <a:latin typeface="Arial" charset="0"/>
                <a:ea typeface="ＭＳ Ｐゴシック" charset="-128"/>
              </a:defRPr>
            </a:lvl3pPr>
            <a:lvl4pPr eaLnBrk="0" hangingPunct="0">
              <a:defRPr sz="2400">
                <a:solidFill>
                  <a:schemeClr val="tx1"/>
                </a:solidFill>
                <a:latin typeface="Arial" charset="0"/>
                <a:ea typeface="ＭＳ Ｐゴシック" charset="-128"/>
              </a:defRPr>
            </a:lvl4pPr>
            <a:lvl5pPr eaLnBrk="0" hangingPunct="0">
              <a:defRPr sz="2400">
                <a:solidFill>
                  <a:schemeClr val="tx1"/>
                </a:solidFill>
                <a:latin typeface="Arial" charset="0"/>
                <a:ea typeface="ＭＳ Ｐゴシック" charset="-128"/>
              </a:defRPr>
            </a:lvl5pPr>
            <a:lvl6pPr marL="457200" eaLnBrk="0" fontAlgn="base" hangingPunct="0">
              <a:spcBef>
                <a:spcPct val="0"/>
              </a:spcBef>
              <a:spcAft>
                <a:spcPct val="0"/>
              </a:spcAft>
              <a:defRPr sz="2400">
                <a:solidFill>
                  <a:schemeClr val="tx1"/>
                </a:solidFill>
                <a:latin typeface="Arial" charset="0"/>
                <a:ea typeface="ＭＳ Ｐゴシック" charset="-128"/>
              </a:defRPr>
            </a:lvl6pPr>
            <a:lvl7pPr marL="914400" eaLnBrk="0" fontAlgn="base" hangingPunct="0">
              <a:spcBef>
                <a:spcPct val="0"/>
              </a:spcBef>
              <a:spcAft>
                <a:spcPct val="0"/>
              </a:spcAft>
              <a:defRPr sz="2400">
                <a:solidFill>
                  <a:schemeClr val="tx1"/>
                </a:solidFill>
                <a:latin typeface="Arial" charset="0"/>
                <a:ea typeface="ＭＳ Ｐゴシック" charset="-128"/>
              </a:defRPr>
            </a:lvl7pPr>
            <a:lvl8pPr marL="1371600" eaLnBrk="0" fontAlgn="base" hangingPunct="0">
              <a:spcBef>
                <a:spcPct val="0"/>
              </a:spcBef>
              <a:spcAft>
                <a:spcPct val="0"/>
              </a:spcAft>
              <a:defRPr sz="2400">
                <a:solidFill>
                  <a:schemeClr val="tx1"/>
                </a:solidFill>
                <a:latin typeface="Arial" charset="0"/>
                <a:ea typeface="ＭＳ Ｐゴシック" charset="-128"/>
              </a:defRPr>
            </a:lvl8pPr>
            <a:lvl9pPr marL="1828800" eaLnBrk="0" fontAlgn="base" hangingPunct="0">
              <a:spcBef>
                <a:spcPct val="0"/>
              </a:spcBef>
              <a:spcAft>
                <a:spcPct val="0"/>
              </a:spcAft>
              <a:defRPr sz="2400">
                <a:solidFill>
                  <a:schemeClr val="tx1"/>
                </a:solidFill>
                <a:latin typeface="Arial" charset="0"/>
                <a:ea typeface="ＭＳ Ｐゴシック" charset="-128"/>
              </a:defRPr>
            </a:lvl9pPr>
          </a:lstStyle>
          <a:p>
            <a:pPr marL="285750" indent="-285750">
              <a:lnSpc>
                <a:spcPct val="150000"/>
              </a:lnSpc>
              <a:buClr>
                <a:srgbClr val="FF6600"/>
              </a:buClr>
              <a:buFont typeface="Arial" panose="020B0604020202020204" pitchFamily="34" charset="0"/>
              <a:buChar char="•"/>
              <a:defRPr/>
            </a:pPr>
            <a:r>
              <a:rPr lang="en-US" sz="1800" dirty="0"/>
              <a:t> </a:t>
            </a:r>
            <a:r>
              <a:rPr lang="en-US" sz="1800" dirty="0">
                <a:latin typeface="Garamond" pitchFamily="18" charset="0"/>
              </a:rPr>
              <a:t>More complex and realistic honeypots that allow deeper interaction with attackers. </a:t>
            </a:r>
            <a:r>
              <a:rPr lang="en-US" sz="1800" dirty="0" smtClean="0">
                <a:latin typeface="Garamond" pitchFamily="18" charset="0"/>
              </a:rPr>
              <a:t>	These </a:t>
            </a:r>
            <a:r>
              <a:rPr lang="en-US" sz="1800" dirty="0">
                <a:latin typeface="Garamond" pitchFamily="18" charset="0"/>
              </a:rPr>
              <a:t>honeypots can capture detailed information about attacker </a:t>
            </a:r>
            <a:r>
              <a:rPr lang="en-US" sz="1800" dirty="0" smtClean="0">
                <a:latin typeface="Garamond" pitchFamily="18" charset="0"/>
              </a:rPr>
              <a:t>behavior.</a:t>
            </a:r>
            <a:endParaRPr lang="en-US" sz="1800" dirty="0">
              <a:latin typeface="Garamond" pitchFamily="18" charset="0"/>
            </a:endParaRPr>
          </a:p>
          <a:p>
            <a:pPr marL="342900" indent="-342900">
              <a:lnSpc>
                <a:spcPct val="150000"/>
              </a:lnSpc>
              <a:buClr>
                <a:srgbClr val="FF6600"/>
              </a:buClr>
              <a:buFont typeface="Arial" pitchFamily="34" charset="0"/>
              <a:buChar char="•"/>
              <a:defRPr/>
            </a:pPr>
            <a:r>
              <a:rPr lang="en-US" sz="1800" dirty="0">
                <a:latin typeface="Garamond" pitchFamily="18" charset="0"/>
              </a:rPr>
              <a:t>They are usually complex solutions as they involve real operating systems and </a:t>
            </a:r>
            <a:r>
              <a:rPr lang="en-US" sz="1800" dirty="0" smtClean="0">
                <a:latin typeface="Garamond" pitchFamily="18" charset="0"/>
              </a:rPr>
              <a:t>applications.</a:t>
            </a:r>
            <a:endParaRPr lang="en-US" sz="1800" dirty="0">
              <a:latin typeface="Garamond" pitchFamily="18" charset="0"/>
            </a:endParaRPr>
          </a:p>
          <a:p>
            <a:pPr marL="342900" indent="-342900">
              <a:lnSpc>
                <a:spcPct val="150000"/>
              </a:lnSpc>
              <a:buClr>
                <a:srgbClr val="FF6600"/>
              </a:buClr>
              <a:buFont typeface="Arial" pitchFamily="34" charset="0"/>
              <a:buChar char="•"/>
              <a:defRPr/>
            </a:pPr>
            <a:r>
              <a:rPr lang="en-US" sz="1800" dirty="0">
                <a:latin typeface="Garamond" pitchFamily="18" charset="0"/>
              </a:rPr>
              <a:t>Nothing is </a:t>
            </a:r>
            <a:r>
              <a:rPr lang="en-US" sz="1800" dirty="0" smtClean="0">
                <a:latin typeface="Garamond" pitchFamily="18" charset="0"/>
              </a:rPr>
              <a:t>emulated; the </a:t>
            </a:r>
            <a:r>
              <a:rPr lang="en-US" sz="1800" dirty="0">
                <a:latin typeface="Garamond" pitchFamily="18" charset="0"/>
              </a:rPr>
              <a:t>attackers are given the real thing</a:t>
            </a:r>
          </a:p>
          <a:p>
            <a:pPr marL="342900" indent="-342900">
              <a:lnSpc>
                <a:spcPct val="150000"/>
              </a:lnSpc>
              <a:buClr>
                <a:srgbClr val="FF6600"/>
              </a:buClr>
              <a:buFont typeface="Arial" pitchFamily="34" charset="0"/>
              <a:buChar char="•"/>
              <a:defRPr/>
            </a:pPr>
            <a:r>
              <a:rPr lang="en-US" sz="1800" dirty="0">
                <a:latin typeface="Garamond" pitchFamily="18" charset="0"/>
              </a:rPr>
              <a:t>A high-interaction honeypot can be compromised completely, allowing an adversary to gain full access to the system and use it to launch further network </a:t>
            </a:r>
            <a:r>
              <a:rPr lang="en-US" sz="1800" dirty="0" smtClean="0">
                <a:latin typeface="Garamond" pitchFamily="18" charset="0"/>
              </a:rPr>
              <a:t>attacks.</a:t>
            </a:r>
            <a:endParaRPr lang="en-US" sz="1800" dirty="0">
              <a:latin typeface="Garamond" pitchFamily="18" charset="0"/>
            </a:endParaRPr>
          </a:p>
          <a:p>
            <a:pPr marL="342900" indent="-342900">
              <a:lnSpc>
                <a:spcPct val="150000"/>
              </a:lnSpc>
              <a:buClr>
                <a:srgbClr val="FF6600"/>
              </a:buClr>
              <a:buFont typeface="Arial" pitchFamily="34" charset="0"/>
              <a:buChar char="•"/>
              <a:defRPr/>
            </a:pPr>
            <a:r>
              <a:rPr lang="en-US" sz="1800" dirty="0">
                <a:latin typeface="Garamond" pitchFamily="18" charset="0"/>
              </a:rPr>
              <a:t>Examples of high-interaction honeypots include Symantec Decoy Server and </a:t>
            </a:r>
            <a:r>
              <a:rPr lang="en-US" sz="1800" dirty="0" err="1" smtClean="0">
                <a:latin typeface="Garamond" pitchFamily="18" charset="0"/>
              </a:rPr>
              <a:t>Honeynets</a:t>
            </a:r>
            <a:r>
              <a:rPr lang="en-US" sz="1800" dirty="0" smtClean="0">
                <a:latin typeface="Garamond" pitchFamily="18" charset="0"/>
              </a:rPr>
              <a:t>.</a:t>
            </a:r>
            <a:endParaRPr lang="en-US" sz="1800" dirty="0">
              <a:latin typeface="Garamond" pitchFamily="18" charset="0"/>
            </a:endParaRPr>
          </a:p>
          <a:p>
            <a:pPr marL="342900" indent="-342900">
              <a:lnSpc>
                <a:spcPct val="150000"/>
              </a:lnSpc>
              <a:buClr>
                <a:srgbClr val="FF6600"/>
              </a:buClr>
              <a:buFont typeface="Arial" pitchFamily="34" charset="0"/>
              <a:buChar char="•"/>
              <a:defRPr/>
            </a:pPr>
            <a:r>
              <a:rPr lang="en-US" sz="1800" dirty="0">
                <a:latin typeface="Garamond" pitchFamily="18" charset="0"/>
              </a:rPr>
              <a:t>As the Decoy Server works as a honeypot, it also works as an IDS monitoring the network for signs of intrusion. If an attack is detected, all traffic related to that attack is recorded for </a:t>
            </a:r>
            <a:r>
              <a:rPr lang="en-US" sz="1800" dirty="0" smtClean="0">
                <a:latin typeface="Garamond" pitchFamily="18" charset="0"/>
              </a:rPr>
              <a:t>later use.</a:t>
            </a:r>
            <a:endParaRPr lang="en-US" sz="1800" dirty="0">
              <a:latin typeface="Garamond" pitchFamily="18" charset="0"/>
            </a:endParaRPr>
          </a:p>
          <a:p>
            <a:pPr algn="ctr">
              <a:lnSpc>
                <a:spcPct val="150000"/>
              </a:lnSpc>
              <a:buClr>
                <a:srgbClr val="FF6600"/>
              </a:buClr>
              <a:defRPr/>
            </a:pPr>
            <a:endParaRPr lang="en-US" sz="2500" dirty="0">
              <a:latin typeface="Garamond" pitchFamily="18" charset="0"/>
            </a:endParaRPr>
          </a:p>
          <a:p>
            <a:pPr algn="ctr">
              <a:lnSpc>
                <a:spcPct val="150000"/>
              </a:lnSpc>
              <a:buClr>
                <a:srgbClr val="FF6600"/>
              </a:buClr>
              <a:defRPr/>
            </a:pPr>
            <a:r>
              <a:rPr lang="en-US" sz="2500" b="1" dirty="0">
                <a:latin typeface="Garamond" pitchFamily="18" charset="0"/>
              </a:rPr>
              <a:t>  </a:t>
            </a:r>
          </a:p>
        </p:txBody>
      </p:sp>
      <p:sp>
        <p:nvSpPr>
          <p:cNvPr id="26627"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6628"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9" name="Title 1"/>
          <p:cNvSpPr>
            <a:spLocks noGrp="1"/>
          </p:cNvSpPr>
          <p:nvPr>
            <p:ph type="ctrTitle"/>
          </p:nvPr>
        </p:nvSpPr>
        <p:spPr>
          <a:xfrm>
            <a:off x="533400" y="276227"/>
            <a:ext cx="8305800" cy="998537"/>
          </a:xfrm>
        </p:spPr>
        <p:txBody>
          <a:bodyPr/>
          <a:lstStyle/>
          <a:p>
            <a:pPr algn="l"/>
            <a:r>
              <a:rPr lang="en-US" altLang="en-US" sz="2500" b="1" dirty="0" smtClean="0">
                <a:latin typeface="Garamond" panose="02020404030301010803" pitchFamily="18" charset="0"/>
                <a:ea typeface="ＭＳ Ｐゴシック" panose="020B0600070205080204" pitchFamily="34" charset="-128"/>
              </a:rPr>
              <a:t>Interaction: </a:t>
            </a:r>
            <a:r>
              <a:rPr lang="en-US" sz="2800" dirty="0">
                <a:latin typeface="Garamond" pitchFamily="18" charset="0"/>
              </a:rPr>
              <a:t>High interaction </a:t>
            </a:r>
            <a:r>
              <a:rPr lang="en-US" sz="2800" dirty="0" smtClean="0">
                <a:latin typeface="Garamond" pitchFamily="18" charset="0"/>
              </a:rPr>
              <a:t>Honeypots</a:t>
            </a:r>
            <a:endParaRPr lang="en-US" altLang="en-US" sz="2500" b="1" dirty="0">
              <a:latin typeface="Garamond" panose="02020404030301010803" pitchFamily="18" charset="0"/>
              <a:ea typeface="ＭＳ Ｐゴシック" panose="020B0600070205080204" pitchFamily="34" charset="-128"/>
            </a:endParaRPr>
          </a:p>
        </p:txBody>
      </p:sp>
    </p:spTree>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16386"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390" name="Title 1"/>
          <p:cNvSpPr>
            <a:spLocks noGrp="1"/>
          </p:cNvSpPr>
          <p:nvPr>
            <p:ph type="ctrTitle"/>
          </p:nvPr>
        </p:nvSpPr>
        <p:spPr>
          <a:xfrm>
            <a:off x="533400" y="274637"/>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Content:</a:t>
            </a:r>
          </a:p>
        </p:txBody>
      </p:sp>
      <p:sp>
        <p:nvSpPr>
          <p:cNvPr id="16391" name="TextBox 1"/>
          <p:cNvSpPr txBox="1">
            <a:spLocks noChangeArrowheads="1"/>
          </p:cNvSpPr>
          <p:nvPr/>
        </p:nvSpPr>
        <p:spPr bwMode="auto">
          <a:xfrm>
            <a:off x="519545" y="1394690"/>
            <a:ext cx="8001000" cy="20005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342900" indent="-342900" eaLnBrk="1" hangingPunct="1">
              <a:spcBef>
                <a:spcPct val="0"/>
              </a:spcBef>
              <a:buFont typeface="Wingdings" panose="05000000000000000000" pitchFamily="2" charset="2"/>
              <a:buChar char="ü"/>
            </a:pPr>
            <a:r>
              <a:rPr lang="en-US" altLang="en-US" sz="2800" dirty="0">
                <a:latin typeface="Garamond" panose="02020404030301010803" pitchFamily="18" charset="0"/>
              </a:rPr>
              <a:t>What is deception technology?</a:t>
            </a:r>
          </a:p>
          <a:p>
            <a:pPr marL="342900" indent="-342900" eaLnBrk="1" hangingPunct="1">
              <a:spcBef>
                <a:spcPct val="0"/>
              </a:spcBef>
              <a:buFont typeface="Wingdings" panose="05000000000000000000" pitchFamily="2" charset="2"/>
              <a:buChar char="ü"/>
            </a:pPr>
            <a:r>
              <a:rPr lang="en-US" altLang="en-US" sz="2800" dirty="0">
                <a:latin typeface="Garamond" panose="02020404030301010803" pitchFamily="18" charset="0"/>
              </a:rPr>
              <a:t>Honeypot</a:t>
            </a:r>
          </a:p>
          <a:p>
            <a:pPr marL="1085850" lvl="1" indent="-342900" eaLnBrk="1" hangingPunct="1">
              <a:spcBef>
                <a:spcPct val="0"/>
              </a:spcBef>
              <a:buFont typeface="Wingdings" panose="05000000000000000000" pitchFamily="2" charset="2"/>
              <a:buChar char="ü"/>
            </a:pPr>
            <a:r>
              <a:rPr lang="en-US" altLang="en-US" sz="2000" dirty="0">
                <a:latin typeface="Garamond" panose="02020404030301010803" pitchFamily="18" charset="0"/>
              </a:rPr>
              <a:t>Classification of honeypots</a:t>
            </a:r>
          </a:p>
          <a:p>
            <a:pPr marL="1085850" lvl="1" indent="-342900" eaLnBrk="1" hangingPunct="1">
              <a:spcBef>
                <a:spcPct val="0"/>
              </a:spcBef>
              <a:buFont typeface="Wingdings" panose="05000000000000000000" pitchFamily="2" charset="2"/>
              <a:buChar char="ü"/>
            </a:pPr>
            <a:r>
              <a:rPr lang="en-US" altLang="en-US" sz="2000" dirty="0">
                <a:latin typeface="Garamond" panose="02020404030301010803" pitchFamily="18" charset="0"/>
              </a:rPr>
              <a:t>Advantages and disadvantages</a:t>
            </a:r>
            <a:endParaRPr lang="en-US" altLang="en-US" dirty="0">
              <a:latin typeface="Garamond" panose="02020404030301010803" pitchFamily="18" charset="0"/>
            </a:endParaRPr>
          </a:p>
          <a:p>
            <a:pPr marL="342900" indent="-342900" eaLnBrk="1" hangingPunct="1">
              <a:spcBef>
                <a:spcPct val="0"/>
              </a:spcBef>
              <a:buFont typeface="Wingdings" panose="05000000000000000000" pitchFamily="2" charset="2"/>
              <a:buChar char="ü"/>
            </a:pPr>
            <a:r>
              <a:rPr lang="en-US" altLang="en-US" sz="2800" dirty="0">
                <a:latin typeface="Garamond" panose="02020404030301010803" pitchFamily="18" charset="0"/>
              </a:rPr>
              <a:t>Honeynets.</a:t>
            </a:r>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28674"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8675"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8679" name="Content Placeholder 9"/>
          <p:cNvSpPr>
            <a:spLocks noGrp="1"/>
          </p:cNvSpPr>
          <p:nvPr>
            <p:ph idx="1"/>
          </p:nvPr>
        </p:nvSpPr>
        <p:spPr>
          <a:xfrm>
            <a:off x="457200" y="1708149"/>
            <a:ext cx="8229600" cy="4525963"/>
          </a:xfrm>
        </p:spPr>
        <p:txBody>
          <a:bodyPr/>
          <a:lstStyle/>
          <a:p>
            <a:pPr>
              <a:lnSpc>
                <a:spcPct val="90000"/>
              </a:lnSpc>
            </a:pPr>
            <a:r>
              <a:rPr lang="en-US" altLang="en-US" sz="2300" dirty="0">
                <a:latin typeface="Garamond" panose="02020404030301010803" pitchFamily="18" charset="0"/>
                <a:ea typeface="ＭＳ Ｐゴシック" panose="020B0600070205080204" pitchFamily="34" charset="-128"/>
              </a:rPr>
              <a:t>Physical</a:t>
            </a:r>
          </a:p>
          <a:p>
            <a:pPr lvl="2">
              <a:lnSpc>
                <a:spcPct val="90000"/>
              </a:lnSpc>
            </a:pPr>
            <a:r>
              <a:rPr lang="en-US" altLang="en-US" sz="2300" dirty="0">
                <a:latin typeface="Garamond" panose="02020404030301010803" pitchFamily="18" charset="0"/>
                <a:ea typeface="ＭＳ Ｐゴシック" panose="020B0600070205080204" pitchFamily="34" charset="-128"/>
              </a:rPr>
              <a:t>Real machines</a:t>
            </a:r>
          </a:p>
          <a:p>
            <a:pPr lvl="2">
              <a:lnSpc>
                <a:spcPct val="90000"/>
              </a:lnSpc>
            </a:pPr>
            <a:r>
              <a:rPr lang="en-US" altLang="en-US" sz="2300" dirty="0">
                <a:latin typeface="Garamond" panose="02020404030301010803" pitchFamily="18" charset="0"/>
                <a:ea typeface="ＭＳ Ｐゴシック" panose="020B0600070205080204" pitchFamily="34" charset="-128"/>
              </a:rPr>
              <a:t>Own IP Addresses</a:t>
            </a:r>
          </a:p>
          <a:p>
            <a:pPr lvl="2">
              <a:lnSpc>
                <a:spcPct val="90000"/>
              </a:lnSpc>
            </a:pPr>
            <a:endParaRPr lang="en-US" altLang="en-US" sz="2300" dirty="0" smtClean="0">
              <a:latin typeface="Garamond" panose="02020404030301010803" pitchFamily="18" charset="0"/>
              <a:ea typeface="ＭＳ Ｐゴシック" panose="020B0600070205080204" pitchFamily="34" charset="-128"/>
            </a:endParaRPr>
          </a:p>
          <a:p>
            <a:pPr>
              <a:lnSpc>
                <a:spcPct val="90000"/>
              </a:lnSpc>
            </a:pPr>
            <a:r>
              <a:rPr lang="en-US" altLang="en-US" sz="2300" dirty="0" smtClean="0">
                <a:latin typeface="Garamond" panose="02020404030301010803" pitchFamily="18" charset="0"/>
                <a:ea typeface="ＭＳ Ｐゴシック" panose="020B0600070205080204" pitchFamily="34" charset="-128"/>
              </a:rPr>
              <a:t> Virtual</a:t>
            </a:r>
          </a:p>
          <a:p>
            <a:pPr lvl="2">
              <a:lnSpc>
                <a:spcPct val="90000"/>
              </a:lnSpc>
            </a:pPr>
            <a:r>
              <a:rPr lang="en-US" altLang="en-US" sz="1500" dirty="0" smtClean="0">
                <a:latin typeface="Garamond" panose="02020404030301010803" pitchFamily="18" charset="0"/>
                <a:ea typeface="ＭＳ Ｐゴシック" panose="020B0600070205080204" pitchFamily="34" charset="-128"/>
              </a:rPr>
              <a:t> </a:t>
            </a:r>
            <a:r>
              <a:rPr lang="en-US" altLang="en-US" sz="2300" dirty="0">
                <a:latin typeface="Garamond" panose="02020404030301010803" pitchFamily="18" charset="0"/>
                <a:ea typeface="ＭＳ Ｐゴシック" panose="020B0600070205080204" pitchFamily="34" charset="-128"/>
              </a:rPr>
              <a:t>Simulated by other machines that:</a:t>
            </a:r>
          </a:p>
          <a:p>
            <a:pPr lvl="3">
              <a:lnSpc>
                <a:spcPct val="90000"/>
              </a:lnSpc>
            </a:pPr>
            <a:r>
              <a:rPr lang="en-US" altLang="en-US" sz="2300" dirty="0" smtClean="0">
                <a:latin typeface="Garamond" panose="02020404030301010803" pitchFamily="18" charset="0"/>
                <a:ea typeface="ＭＳ Ｐゴシック" panose="020B0600070205080204" pitchFamily="34" charset="-128"/>
              </a:rPr>
              <a:t>May </a:t>
            </a:r>
            <a:r>
              <a:rPr lang="en-US" altLang="en-US" sz="2300" dirty="0">
                <a:latin typeface="Garamond" panose="02020404030301010803" pitchFamily="18" charset="0"/>
                <a:ea typeface="ＭＳ Ｐゴシック" panose="020B0600070205080204" pitchFamily="34" charset="-128"/>
              </a:rPr>
              <a:t>simulate a lot of (different) virtual honeypots at the same time</a:t>
            </a:r>
          </a:p>
          <a:p>
            <a:pPr lvl="2">
              <a:lnSpc>
                <a:spcPct val="90000"/>
              </a:lnSpc>
            </a:pPr>
            <a:endParaRPr lang="en-US" altLang="en-US" sz="1500" dirty="0">
              <a:latin typeface="Garamond" panose="02020404030301010803" pitchFamily="18" charset="0"/>
              <a:ea typeface="ＭＳ Ｐゴシック" panose="020B0600070205080204" pitchFamily="34" charset="-128"/>
            </a:endParaRPr>
          </a:p>
          <a:p>
            <a:endParaRPr lang="en-US" altLang="en-US" sz="2300" dirty="0">
              <a:latin typeface="Garamond" panose="02020404030301010803" pitchFamily="18" charset="0"/>
              <a:ea typeface="ＭＳ Ｐゴシック" panose="020B0600070205080204" pitchFamily="34" charset="-128"/>
            </a:endParaRPr>
          </a:p>
        </p:txBody>
      </p:sp>
      <p:sp>
        <p:nvSpPr>
          <p:cNvPr id="10" name="Title 1"/>
          <p:cNvSpPr txBox="1">
            <a:spLocks/>
          </p:cNvSpPr>
          <p:nvPr/>
        </p:nvSpPr>
        <p:spPr bwMode="auto">
          <a:xfrm>
            <a:off x="533400" y="276227"/>
            <a:ext cx="8305800" cy="998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kern="1200">
                <a:solidFill>
                  <a:schemeClr val="tx1"/>
                </a:solidFill>
                <a:latin typeface="+mj-lt"/>
                <a:ea typeface="ＭＳ Ｐゴシック" pitchFamily="-65" charset="-128"/>
                <a:cs typeface="ＭＳ Ｐゴシック" pitchFamily="-65" charset="-128"/>
              </a:defRPr>
            </a:lvl1pPr>
            <a:lvl2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2pPr>
            <a:lvl3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3pPr>
            <a:lvl4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4pPr>
            <a:lvl5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5pPr>
            <a:lvl6pPr marL="4572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6pPr>
            <a:lvl7pPr marL="9144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7pPr>
            <a:lvl8pPr marL="13716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8pPr>
            <a:lvl9pPr marL="18288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9pPr>
          </a:lstStyle>
          <a:p>
            <a:pPr algn="l"/>
            <a:r>
              <a:rPr lang="en-US" altLang="en-US" sz="2500" b="1" dirty="0">
                <a:latin typeface="Garamond" panose="02020404030301010803" pitchFamily="18" charset="0"/>
                <a:ea typeface="ＭＳ Ｐゴシック" panose="020B0600070205080204" pitchFamily="34" charset="-128"/>
              </a:rPr>
              <a:t>Implementation</a:t>
            </a:r>
          </a:p>
        </p:txBody>
      </p:sp>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30722"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30723"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0" name="Content Placeholder 9"/>
          <p:cNvSpPr>
            <a:spLocks noGrp="1"/>
          </p:cNvSpPr>
          <p:nvPr>
            <p:ph idx="1"/>
          </p:nvPr>
        </p:nvSpPr>
        <p:spPr>
          <a:xfrm>
            <a:off x="457200" y="1527175"/>
            <a:ext cx="8229600" cy="4525963"/>
          </a:xfrm>
        </p:spPr>
        <p:txBody>
          <a:bodyPr/>
          <a:lstStyle/>
          <a:p>
            <a:pPr marL="342900" lvl="2" indent="-342900">
              <a:buFont typeface="Arial" charset="0"/>
              <a:buChar char="•"/>
              <a:defRPr/>
            </a:pPr>
            <a:r>
              <a:rPr lang="en-US" sz="2000" b="1" dirty="0">
                <a:latin typeface="Garamond" pitchFamily="18" charset="0"/>
              </a:rPr>
              <a:t>Purpose</a:t>
            </a:r>
            <a:r>
              <a:rPr lang="en-US" sz="2000" b="1" dirty="0" smtClean="0">
                <a:latin typeface="Garamond" pitchFamily="18" charset="0"/>
              </a:rPr>
              <a:t>:</a:t>
            </a:r>
            <a:endParaRPr lang="en-US" sz="2000" b="1" dirty="0">
              <a:latin typeface="Garamond" pitchFamily="18" charset="0"/>
            </a:endParaRPr>
          </a:p>
          <a:p>
            <a:pPr marL="800100" lvl="3" indent="-342900">
              <a:buFont typeface="Arial" charset="0"/>
              <a:buChar char="•"/>
              <a:defRPr/>
            </a:pPr>
            <a:r>
              <a:rPr lang="en-US" sz="1600" dirty="0">
                <a:latin typeface="Garamond" pitchFamily="18" charset="0"/>
              </a:rPr>
              <a:t>The primary purpose of production honeypots is to actively engage and detect malicious activity within a live, operational environment. </a:t>
            </a:r>
            <a:endParaRPr lang="en-US" sz="1600" dirty="0" smtClean="0">
              <a:latin typeface="Garamond" pitchFamily="18" charset="0"/>
            </a:endParaRPr>
          </a:p>
          <a:p>
            <a:pPr marL="800100" lvl="3" indent="-342900">
              <a:buFont typeface="Arial" charset="0"/>
              <a:buChar char="•"/>
              <a:defRPr/>
            </a:pPr>
            <a:r>
              <a:rPr lang="en-US" sz="1600" dirty="0" smtClean="0">
                <a:latin typeface="Garamond" pitchFamily="18" charset="0"/>
              </a:rPr>
              <a:t>They </a:t>
            </a:r>
            <a:r>
              <a:rPr lang="en-US" sz="1600" dirty="0">
                <a:latin typeface="Garamond" pitchFamily="18" charset="0"/>
              </a:rPr>
              <a:t>are used to identify and analyze threats that may target an organization's actual systems and services.</a:t>
            </a:r>
          </a:p>
          <a:p>
            <a:pPr marL="342900" lvl="2" indent="-342900">
              <a:buFont typeface="Arial" charset="0"/>
              <a:buChar char="•"/>
              <a:defRPr/>
            </a:pPr>
            <a:r>
              <a:rPr lang="en-US" sz="2000" b="1" dirty="0">
                <a:latin typeface="Garamond" pitchFamily="18" charset="0"/>
              </a:rPr>
              <a:t>Realistic Environment:</a:t>
            </a:r>
          </a:p>
          <a:p>
            <a:pPr marL="800100" lvl="3" indent="-342900">
              <a:buFont typeface="Arial" charset="0"/>
              <a:buChar char="•"/>
              <a:defRPr/>
            </a:pPr>
            <a:r>
              <a:rPr lang="en-US" sz="1600" dirty="0" smtClean="0">
                <a:latin typeface="Garamond" pitchFamily="18" charset="0"/>
              </a:rPr>
              <a:t>Production </a:t>
            </a:r>
            <a:r>
              <a:rPr lang="en-US" sz="1600" dirty="0">
                <a:latin typeface="Garamond" pitchFamily="18" charset="0"/>
              </a:rPr>
              <a:t>honeypots mimic genuine systems and services within the organization's network. </a:t>
            </a:r>
            <a:endParaRPr lang="en-US" sz="1600" dirty="0" smtClean="0">
              <a:latin typeface="Garamond" pitchFamily="18" charset="0"/>
            </a:endParaRPr>
          </a:p>
          <a:p>
            <a:pPr marL="800100" lvl="3" indent="-342900">
              <a:buFont typeface="Arial" charset="0"/>
              <a:buChar char="•"/>
              <a:defRPr/>
            </a:pPr>
            <a:r>
              <a:rPr lang="en-US" sz="1600" dirty="0" smtClean="0">
                <a:latin typeface="Garamond" pitchFamily="18" charset="0"/>
              </a:rPr>
              <a:t>They </a:t>
            </a:r>
            <a:r>
              <a:rPr lang="en-US" sz="1600" dirty="0">
                <a:latin typeface="Garamond" pitchFamily="18" charset="0"/>
              </a:rPr>
              <a:t>often replicate the characteristics of legitimate assets to attract and engage attackers in a manner that closely mirrors real-world scenarios.	</a:t>
            </a:r>
            <a:endParaRPr lang="en-US" sz="1600" dirty="0" smtClean="0">
              <a:latin typeface="Garamond" pitchFamily="18" charset="0"/>
            </a:endParaRPr>
          </a:p>
          <a:p>
            <a:pPr marL="342900" lvl="2" indent="-342900">
              <a:buFont typeface="Arial" charset="0"/>
              <a:buChar char="•"/>
              <a:defRPr/>
            </a:pPr>
            <a:r>
              <a:rPr lang="en-US" sz="2000" b="1" dirty="0">
                <a:latin typeface="Garamond" pitchFamily="18" charset="0"/>
              </a:rPr>
              <a:t>Integration with Security Operations:</a:t>
            </a:r>
          </a:p>
          <a:p>
            <a:pPr marL="800100" lvl="3" indent="-342900">
              <a:buFont typeface="Arial" charset="0"/>
              <a:buChar char="•"/>
              <a:defRPr/>
            </a:pPr>
            <a:r>
              <a:rPr lang="en-US" sz="1600" dirty="0" smtClean="0">
                <a:latin typeface="Garamond" pitchFamily="18" charset="0"/>
              </a:rPr>
              <a:t>Production </a:t>
            </a:r>
            <a:r>
              <a:rPr lang="en-US" sz="1600" dirty="0">
                <a:latin typeface="Garamond" pitchFamily="18" charset="0"/>
              </a:rPr>
              <a:t>honeypots are typically integrated with an organization's security operations center (SOC) and incident response processes. This integration ensures that alerts generated by the honeypots are monitored and investigated by cybersecurity professionals.</a:t>
            </a:r>
          </a:p>
        </p:txBody>
      </p:sp>
      <p:sp>
        <p:nvSpPr>
          <p:cNvPr id="11" name="Title 1"/>
          <p:cNvSpPr txBox="1">
            <a:spLocks/>
          </p:cNvSpPr>
          <p:nvPr/>
        </p:nvSpPr>
        <p:spPr bwMode="auto">
          <a:xfrm>
            <a:off x="533400" y="276227"/>
            <a:ext cx="8305800" cy="998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kern="1200">
                <a:solidFill>
                  <a:schemeClr val="tx1"/>
                </a:solidFill>
                <a:latin typeface="+mj-lt"/>
                <a:ea typeface="ＭＳ Ｐゴシック" pitchFamily="-65" charset="-128"/>
                <a:cs typeface="ＭＳ Ｐゴシック" pitchFamily="-65" charset="-128"/>
              </a:defRPr>
            </a:lvl1pPr>
            <a:lvl2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2pPr>
            <a:lvl3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3pPr>
            <a:lvl4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4pPr>
            <a:lvl5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5pPr>
            <a:lvl6pPr marL="4572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6pPr>
            <a:lvl7pPr marL="9144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7pPr>
            <a:lvl8pPr marL="13716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8pPr>
            <a:lvl9pPr marL="18288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9pPr>
          </a:lstStyle>
          <a:p>
            <a:pPr algn="l"/>
            <a:r>
              <a:rPr lang="en-US" altLang="en-US" sz="2500" b="1" dirty="0">
                <a:latin typeface="Garamond" panose="02020404030301010803" pitchFamily="18" charset="0"/>
                <a:ea typeface="ＭＳ Ｐゴシック" panose="020B0600070205080204" pitchFamily="34" charset="-128"/>
              </a:rPr>
              <a:t>Production</a:t>
            </a:r>
          </a:p>
        </p:txBody>
      </p:sp>
    </p:spTree>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32770"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32771"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2775" name="Content Placeholder 9"/>
          <p:cNvSpPr>
            <a:spLocks noGrp="1"/>
          </p:cNvSpPr>
          <p:nvPr>
            <p:ph idx="1"/>
          </p:nvPr>
        </p:nvSpPr>
        <p:spPr>
          <a:xfrm>
            <a:off x="500062" y="1207293"/>
            <a:ext cx="8229600" cy="4525963"/>
          </a:xfrm>
        </p:spPr>
        <p:txBody>
          <a:bodyPr/>
          <a:lstStyle/>
          <a:p>
            <a:endParaRPr lang="en-US" altLang="en-US" sz="2000" dirty="0">
              <a:ea typeface="ＭＳ Ｐゴシック" panose="020B0600070205080204" pitchFamily="34" charset="-128"/>
            </a:endParaRPr>
          </a:p>
          <a:p>
            <a:r>
              <a:rPr lang="en-US" altLang="en-US" sz="2000" dirty="0">
                <a:latin typeface="Garamond" panose="02020404030301010803" pitchFamily="18" charset="0"/>
                <a:ea typeface="ＭＳ Ｐゴシック" panose="020B0600070205080204" pitchFamily="34" charset="-128"/>
              </a:rPr>
              <a:t>Research honeypots are complex to deploy and maintain, capture extensive information, and are used primarily by research, military, or government organizations.</a:t>
            </a:r>
          </a:p>
          <a:p>
            <a:r>
              <a:rPr lang="en-US" altLang="en-US" sz="2000" dirty="0">
                <a:latin typeface="Garamond" panose="02020404030301010803" pitchFamily="18" charset="0"/>
                <a:ea typeface="ＭＳ Ｐゴシック" panose="020B0600070205080204" pitchFamily="34" charset="-128"/>
              </a:rPr>
              <a:t>Collect compact amounts of high value information</a:t>
            </a:r>
          </a:p>
          <a:p>
            <a:r>
              <a:rPr lang="en-US" altLang="en-US" sz="2000" dirty="0">
                <a:latin typeface="Garamond" panose="02020404030301010803" pitchFamily="18" charset="0"/>
                <a:ea typeface="ＭＳ Ｐゴシック" panose="020B0600070205080204" pitchFamily="34" charset="-128"/>
              </a:rPr>
              <a:t>Discover new Tools and Tactics</a:t>
            </a:r>
          </a:p>
          <a:p>
            <a:r>
              <a:rPr lang="en-US" altLang="en-US" sz="2000" dirty="0">
                <a:latin typeface="Garamond" panose="02020404030301010803" pitchFamily="18" charset="0"/>
                <a:ea typeface="ＭＳ Ｐゴシック" panose="020B0600070205080204" pitchFamily="34" charset="-128"/>
              </a:rPr>
              <a:t>Understand Motives, Behavior, and </a:t>
            </a:r>
            <a:r>
              <a:rPr lang="en-US" altLang="en-US" sz="2000" dirty="0" smtClean="0">
                <a:latin typeface="Garamond" panose="02020404030301010803" pitchFamily="18" charset="0"/>
                <a:ea typeface="ＭＳ Ｐゴシック" panose="020B0600070205080204" pitchFamily="34" charset="-128"/>
              </a:rPr>
              <a:t>Organization</a:t>
            </a:r>
            <a:endParaRPr lang="en-US" altLang="en-US" sz="2000" dirty="0">
              <a:latin typeface="Garamond" panose="02020404030301010803" pitchFamily="18" charset="0"/>
              <a:ea typeface="ＭＳ Ｐゴシック" panose="020B0600070205080204" pitchFamily="34" charset="-128"/>
            </a:endParaRPr>
          </a:p>
        </p:txBody>
      </p:sp>
      <p:sp>
        <p:nvSpPr>
          <p:cNvPr id="10" name="Title 1"/>
          <p:cNvSpPr txBox="1">
            <a:spLocks/>
          </p:cNvSpPr>
          <p:nvPr/>
        </p:nvSpPr>
        <p:spPr bwMode="auto">
          <a:xfrm>
            <a:off x="533400" y="276227"/>
            <a:ext cx="8305800" cy="998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defTabSz="457200" rtl="0" eaLnBrk="0" fontAlgn="base" hangingPunct="0">
              <a:spcBef>
                <a:spcPct val="0"/>
              </a:spcBef>
              <a:spcAft>
                <a:spcPct val="0"/>
              </a:spcAft>
              <a:defRPr sz="4400" kern="1200">
                <a:solidFill>
                  <a:schemeClr val="tx1"/>
                </a:solidFill>
                <a:latin typeface="+mj-lt"/>
                <a:ea typeface="ＭＳ Ｐゴシック" pitchFamily="-65" charset="-128"/>
                <a:cs typeface="ＭＳ Ｐゴシック" pitchFamily="-65" charset="-128"/>
              </a:defRPr>
            </a:lvl1pPr>
            <a:lvl2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2pPr>
            <a:lvl3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3pPr>
            <a:lvl4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4pPr>
            <a:lvl5pPr algn="ctr" defTabSz="457200" rtl="0" eaLnBrk="0" fontAlgn="base" hangingPunct="0">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5pPr>
            <a:lvl6pPr marL="4572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6pPr>
            <a:lvl7pPr marL="9144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7pPr>
            <a:lvl8pPr marL="13716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8pPr>
            <a:lvl9pPr marL="1828800" algn="ctr" defTabSz="457200" rtl="0" fontAlgn="base">
              <a:spcBef>
                <a:spcPct val="0"/>
              </a:spcBef>
              <a:spcAft>
                <a:spcPct val="0"/>
              </a:spcAft>
              <a:defRPr sz="4400">
                <a:solidFill>
                  <a:schemeClr val="tx1"/>
                </a:solidFill>
                <a:latin typeface="Calibri" pitchFamily="-65" charset="0"/>
                <a:ea typeface="ＭＳ Ｐゴシック" pitchFamily="-65" charset="-128"/>
                <a:cs typeface="ＭＳ Ｐゴシック" pitchFamily="-65" charset="-128"/>
              </a:defRPr>
            </a:lvl9pPr>
          </a:lstStyle>
          <a:p>
            <a:pPr algn="l"/>
            <a:r>
              <a:rPr lang="en-US" altLang="en-US" sz="2500" b="1" dirty="0">
                <a:latin typeface="Garamond" panose="02020404030301010803" pitchFamily="18" charset="0"/>
                <a:ea typeface="ＭＳ Ｐゴシック" panose="020B0600070205080204" pitchFamily="34" charset="-128"/>
              </a:rPr>
              <a:t>Research</a:t>
            </a:r>
          </a:p>
        </p:txBody>
      </p:sp>
    </p:spTree>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34819"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34820"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4824" name="TextBox 1"/>
          <p:cNvSpPr txBox="1">
            <a:spLocks noChangeArrowheads="1"/>
          </p:cNvSpPr>
          <p:nvPr/>
        </p:nvSpPr>
        <p:spPr bwMode="auto">
          <a:xfrm>
            <a:off x="533400" y="1408114"/>
            <a:ext cx="7696200" cy="246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r>
              <a:rPr lang="en-US" altLang="en-US" sz="2200" dirty="0">
                <a:latin typeface="Garamond" panose="02020404030301010803" pitchFamily="18" charset="0"/>
              </a:rPr>
              <a:t>Small data sets of high value. </a:t>
            </a:r>
          </a:p>
          <a:p>
            <a:pPr eaLnBrk="1" hangingPunct="1">
              <a:spcBef>
                <a:spcPct val="0"/>
              </a:spcBef>
            </a:pPr>
            <a:r>
              <a:rPr lang="en-US" altLang="en-US" sz="2200" dirty="0">
                <a:latin typeface="Garamond" panose="02020404030301010803" pitchFamily="18" charset="0"/>
              </a:rPr>
              <a:t>Easier and cheaper to analyze the data </a:t>
            </a:r>
          </a:p>
          <a:p>
            <a:pPr eaLnBrk="1" hangingPunct="1">
              <a:spcBef>
                <a:spcPct val="0"/>
              </a:spcBef>
            </a:pPr>
            <a:r>
              <a:rPr lang="en-US" altLang="en-US" sz="2200" dirty="0">
                <a:latin typeface="Garamond" panose="02020404030301010803" pitchFamily="18" charset="0"/>
              </a:rPr>
              <a:t>Designed to capture anything thrown at them, including tools or tactics never used before</a:t>
            </a:r>
          </a:p>
          <a:p>
            <a:pPr eaLnBrk="1" hangingPunct="1">
              <a:spcBef>
                <a:spcPct val="0"/>
              </a:spcBef>
            </a:pPr>
            <a:r>
              <a:rPr lang="en-US" altLang="en-US" sz="2200" dirty="0">
                <a:latin typeface="Garamond" panose="02020404030301010803" pitchFamily="18" charset="0"/>
              </a:rPr>
              <a:t>Require minimal resources</a:t>
            </a:r>
          </a:p>
          <a:p>
            <a:pPr eaLnBrk="1" hangingPunct="1">
              <a:spcBef>
                <a:spcPct val="0"/>
              </a:spcBef>
            </a:pPr>
            <a:r>
              <a:rPr lang="en-US" altLang="en-US" sz="2200" dirty="0" smtClean="0">
                <a:latin typeface="Garamond" panose="02020404030301010803" pitchFamily="18" charset="0"/>
              </a:rPr>
              <a:t>Can </a:t>
            </a:r>
            <a:r>
              <a:rPr lang="en-US" altLang="en-US" sz="2200" dirty="0">
                <a:latin typeface="Garamond" panose="02020404030301010803" pitchFamily="18" charset="0"/>
              </a:rPr>
              <a:t>collect in-depth information</a:t>
            </a:r>
          </a:p>
          <a:p>
            <a:pPr eaLnBrk="1" hangingPunct="1">
              <a:spcBef>
                <a:spcPct val="0"/>
              </a:spcBef>
            </a:pPr>
            <a:r>
              <a:rPr lang="en-US" altLang="en-US" sz="2200" dirty="0">
                <a:latin typeface="Garamond" panose="02020404030301010803" pitchFamily="18" charset="0"/>
              </a:rPr>
              <a:t>Conceptually very simple</a:t>
            </a:r>
          </a:p>
        </p:txBody>
      </p:sp>
      <p:sp>
        <p:nvSpPr>
          <p:cNvPr id="10" name="Title 1"/>
          <p:cNvSpPr>
            <a:spLocks noGrp="1"/>
          </p:cNvSpPr>
          <p:nvPr>
            <p:ph type="ctrTitle"/>
          </p:nvPr>
        </p:nvSpPr>
        <p:spPr>
          <a:xfrm>
            <a:off x="533400" y="276227"/>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Advantages</a:t>
            </a:r>
          </a:p>
        </p:txBody>
      </p:sp>
    </p:spTree>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36866" name="TextBox 5"/>
          <p:cNvSpPr txBox="1">
            <a:spLocks noChangeArrowheads="1"/>
          </p:cNvSpPr>
          <p:nvPr/>
        </p:nvSpPr>
        <p:spPr bwMode="auto">
          <a:xfrm>
            <a:off x="725488" y="449262"/>
            <a:ext cx="7543800" cy="63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lnSpc>
                <a:spcPct val="150000"/>
              </a:lnSpc>
              <a:spcBef>
                <a:spcPct val="0"/>
              </a:spcBef>
              <a:buClr>
                <a:srgbClr val="FF6600"/>
              </a:buClr>
              <a:buFontTx/>
              <a:buNone/>
            </a:pPr>
            <a:r>
              <a:rPr lang="en-US" altLang="en-US" sz="2600" b="1">
                <a:latin typeface="Garamond" panose="02020404030301010803" pitchFamily="18" charset="0"/>
              </a:rPr>
              <a:t>Disadvantages</a:t>
            </a:r>
          </a:p>
        </p:txBody>
      </p:sp>
      <p:sp>
        <p:nvSpPr>
          <p:cNvPr id="36867"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36868"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6872" name="TextBox 1"/>
          <p:cNvSpPr txBox="1">
            <a:spLocks noChangeArrowheads="1"/>
          </p:cNvSpPr>
          <p:nvPr/>
        </p:nvSpPr>
        <p:spPr bwMode="auto">
          <a:xfrm>
            <a:off x="590550" y="1622426"/>
            <a:ext cx="7696200" cy="2462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r>
              <a:rPr lang="en-US" altLang="en-US" sz="2200" dirty="0">
                <a:latin typeface="Garamond" panose="02020404030301010803" pitchFamily="18" charset="0"/>
              </a:rPr>
              <a:t>Can only track and capture activity that directly interacts with them</a:t>
            </a:r>
          </a:p>
          <a:p>
            <a:pPr eaLnBrk="1" hangingPunct="1">
              <a:spcBef>
                <a:spcPct val="0"/>
              </a:spcBef>
            </a:pPr>
            <a:r>
              <a:rPr lang="en-US" altLang="en-US" sz="2200" dirty="0">
                <a:latin typeface="Garamond" panose="02020404030301010803" pitchFamily="18" charset="0"/>
              </a:rPr>
              <a:t>All security technologies have risk</a:t>
            </a:r>
          </a:p>
          <a:p>
            <a:pPr eaLnBrk="1" hangingPunct="1">
              <a:spcBef>
                <a:spcPct val="0"/>
              </a:spcBef>
            </a:pPr>
            <a:r>
              <a:rPr lang="en-US" altLang="en-US" sz="2200" dirty="0">
                <a:latin typeface="Garamond" panose="02020404030301010803" pitchFamily="18" charset="0"/>
              </a:rPr>
              <a:t>Building, configuring, </a:t>
            </a:r>
            <a:r>
              <a:rPr lang="en-US" altLang="en-US" sz="2200" dirty="0" smtClean="0">
                <a:latin typeface="Garamond" panose="02020404030301010803" pitchFamily="18" charset="0"/>
              </a:rPr>
              <a:t>deploying, </a:t>
            </a:r>
            <a:r>
              <a:rPr lang="en-US" altLang="en-US" sz="2200" dirty="0">
                <a:latin typeface="Garamond" panose="02020404030301010803" pitchFamily="18" charset="0"/>
              </a:rPr>
              <a:t>and maintaining a high-interaction honeypot is </a:t>
            </a:r>
            <a:r>
              <a:rPr lang="en-US" altLang="en-US" sz="2200" dirty="0" smtClean="0">
                <a:latin typeface="Garamond" panose="02020404030301010803" pitchFamily="18" charset="0"/>
              </a:rPr>
              <a:t>time-consuming.</a:t>
            </a:r>
            <a:endParaRPr lang="en-US" altLang="en-US" sz="2200" dirty="0">
              <a:latin typeface="Garamond" panose="02020404030301010803" pitchFamily="18" charset="0"/>
            </a:endParaRPr>
          </a:p>
          <a:p>
            <a:pPr eaLnBrk="1" hangingPunct="1">
              <a:spcBef>
                <a:spcPct val="0"/>
              </a:spcBef>
            </a:pPr>
            <a:r>
              <a:rPr lang="en-US" altLang="en-US" sz="2200" dirty="0" smtClean="0">
                <a:latin typeface="Garamond" panose="02020404030301010803" pitchFamily="18" charset="0"/>
              </a:rPr>
              <a:t>High </a:t>
            </a:r>
            <a:r>
              <a:rPr lang="en-US" altLang="en-US" sz="2200" dirty="0">
                <a:latin typeface="Garamond" panose="02020404030301010803" pitchFamily="18" charset="0"/>
              </a:rPr>
              <a:t>interaction honeypot introduces a high level of risk</a:t>
            </a:r>
          </a:p>
          <a:p>
            <a:pPr eaLnBrk="1" hangingPunct="1">
              <a:spcBef>
                <a:spcPct val="0"/>
              </a:spcBef>
            </a:pPr>
            <a:r>
              <a:rPr lang="en-US" altLang="en-US" sz="2200" dirty="0" smtClean="0">
                <a:latin typeface="Garamond" panose="02020404030301010803" pitchFamily="18" charset="0"/>
              </a:rPr>
              <a:t>Low-interaction </a:t>
            </a:r>
            <a:r>
              <a:rPr lang="en-US" altLang="en-US" sz="2200" dirty="0">
                <a:latin typeface="Garamond" panose="02020404030301010803" pitchFamily="18" charset="0"/>
              </a:rPr>
              <a:t>honeypots are easily detectable by skilled attackers</a:t>
            </a:r>
          </a:p>
        </p:txBody>
      </p:sp>
    </p:spTree>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8913" name="Rectangle 4"/>
          <p:cNvSpPr>
            <a:spLocks noChangeArrowheads="1"/>
          </p:cNvSpPr>
          <p:nvPr/>
        </p:nvSpPr>
        <p:spPr bwMode="auto">
          <a:xfrm>
            <a:off x="304800" y="228600"/>
            <a:ext cx="67818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2000" b="1">
                <a:latin typeface="Garamond" panose="02020404030301010803" pitchFamily="18" charset="0"/>
              </a:rPr>
              <a:t>Working of Honeynet – High – interaction honeypot</a:t>
            </a:r>
            <a:endParaRPr lang="en-US" altLang="en-US" sz="1800" b="1">
              <a:latin typeface="Garamond" panose="02020404030301010803" pitchFamily="18" charset="0"/>
            </a:endParaRPr>
          </a:p>
        </p:txBody>
      </p:sp>
      <p:sp>
        <p:nvSpPr>
          <p:cNvPr id="38914" name="Rectangle 7"/>
          <p:cNvSpPr>
            <a:spLocks noChangeArrowheads="1"/>
          </p:cNvSpPr>
          <p:nvPr/>
        </p:nvSpPr>
        <p:spPr bwMode="auto">
          <a:xfrm>
            <a:off x="381000" y="6096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38915" name="Rectangle 8"/>
          <p:cNvSpPr>
            <a:spLocks noChangeArrowheads="1"/>
          </p:cNvSpPr>
          <p:nvPr/>
        </p:nvSpPr>
        <p:spPr bwMode="auto">
          <a:xfrm>
            <a:off x="381000" y="685800"/>
            <a:ext cx="8305800" cy="55626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38917" name="TextBox 2"/>
          <p:cNvSpPr txBox="1">
            <a:spLocks noChangeArrowheads="1"/>
          </p:cNvSpPr>
          <p:nvPr/>
        </p:nvSpPr>
        <p:spPr bwMode="auto">
          <a:xfrm>
            <a:off x="685800" y="914400"/>
            <a:ext cx="7467600"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r>
              <a:rPr lang="en-US" altLang="en-US" sz="2000">
                <a:latin typeface="Garamond" panose="02020404030301010803" pitchFamily="18" charset="0"/>
              </a:rPr>
              <a:t>Honeynet has 3 components:</a:t>
            </a:r>
          </a:p>
          <a:p>
            <a:pPr lvl="1" eaLnBrk="1" hangingPunct="1">
              <a:spcBef>
                <a:spcPct val="0"/>
              </a:spcBef>
              <a:buFont typeface="Wingdings" panose="05000000000000000000" pitchFamily="2" charset="2"/>
              <a:buChar char="ü"/>
            </a:pPr>
            <a:r>
              <a:rPr lang="en-US" altLang="en-US" sz="2000">
                <a:latin typeface="Garamond" panose="02020404030301010803" pitchFamily="18" charset="0"/>
              </a:rPr>
              <a:t>Data control</a:t>
            </a:r>
          </a:p>
          <a:p>
            <a:pPr lvl="1" eaLnBrk="1" hangingPunct="1">
              <a:spcBef>
                <a:spcPct val="0"/>
              </a:spcBef>
              <a:buFont typeface="Wingdings" panose="05000000000000000000" pitchFamily="2" charset="2"/>
              <a:buChar char="ü"/>
            </a:pPr>
            <a:r>
              <a:rPr lang="en-US" altLang="en-US" sz="2000">
                <a:latin typeface="Garamond" panose="02020404030301010803" pitchFamily="18" charset="0"/>
              </a:rPr>
              <a:t>Data capture</a:t>
            </a:r>
          </a:p>
          <a:p>
            <a:pPr lvl="1" eaLnBrk="1" hangingPunct="1">
              <a:spcBef>
                <a:spcPct val="0"/>
              </a:spcBef>
              <a:buFont typeface="Wingdings" panose="05000000000000000000" pitchFamily="2" charset="2"/>
              <a:buChar char="ü"/>
            </a:pPr>
            <a:r>
              <a:rPr lang="en-US" altLang="en-US" sz="2000">
                <a:latin typeface="Garamond" panose="02020404030301010803" pitchFamily="18" charset="0"/>
              </a:rPr>
              <a:t>Data analysis</a:t>
            </a:r>
          </a:p>
        </p:txBody>
      </p:sp>
      <p:pic>
        <p:nvPicPr>
          <p:cNvPr id="3891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4000" y="2411413"/>
            <a:ext cx="6248400" cy="36099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Tree>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61" name="Rectangle 4"/>
          <p:cNvSpPr>
            <a:spLocks noChangeArrowheads="1"/>
          </p:cNvSpPr>
          <p:nvPr/>
        </p:nvSpPr>
        <p:spPr bwMode="auto">
          <a:xfrm>
            <a:off x="304800" y="228600"/>
            <a:ext cx="6781800"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r>
              <a:rPr lang="en-US" altLang="en-US" sz="2000" b="1">
                <a:latin typeface="Garamond" panose="02020404030301010803" pitchFamily="18" charset="0"/>
              </a:rPr>
              <a:t>Working of Honeyd – Low – interaction honeypot</a:t>
            </a:r>
            <a:endParaRPr lang="en-US" altLang="en-US" sz="1800" b="1">
              <a:latin typeface="Garamond" panose="02020404030301010803" pitchFamily="18" charset="0"/>
            </a:endParaRPr>
          </a:p>
        </p:txBody>
      </p:sp>
      <p:sp>
        <p:nvSpPr>
          <p:cNvPr id="40962" name="Rectangle 7"/>
          <p:cNvSpPr>
            <a:spLocks noChangeArrowheads="1"/>
          </p:cNvSpPr>
          <p:nvPr/>
        </p:nvSpPr>
        <p:spPr bwMode="auto">
          <a:xfrm>
            <a:off x="381000" y="6096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40963" name="Rectangle 8"/>
          <p:cNvSpPr>
            <a:spLocks noChangeArrowheads="1"/>
          </p:cNvSpPr>
          <p:nvPr/>
        </p:nvSpPr>
        <p:spPr bwMode="auto">
          <a:xfrm>
            <a:off x="381000" y="685800"/>
            <a:ext cx="8305800" cy="55626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pic>
        <p:nvPicPr>
          <p:cNvPr id="40965"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57725" y="838200"/>
            <a:ext cx="3952875" cy="502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p:cNvSpPr txBox="1"/>
          <p:nvPr/>
        </p:nvSpPr>
        <p:spPr>
          <a:xfrm>
            <a:off x="609600" y="990600"/>
            <a:ext cx="3924300" cy="1200150"/>
          </a:xfrm>
          <a:prstGeom prst="rect">
            <a:avLst/>
          </a:prstGeom>
          <a:noFill/>
        </p:spPr>
        <p:txBody>
          <a:bodyPr>
            <a:spAutoFit/>
          </a:bodyPr>
          <a:lstStyle/>
          <a:p>
            <a:pPr marL="285750" indent="-285750" eaLnBrk="1" hangingPunct="1">
              <a:buFont typeface="Wingdings" pitchFamily="2" charset="2"/>
              <a:buChar char="ü"/>
              <a:defRPr/>
            </a:pPr>
            <a:r>
              <a:rPr lang="en-US" dirty="0">
                <a:latin typeface="Garamond" pitchFamily="18" charset="0"/>
                <a:ea typeface="ＭＳ Ｐゴシック" charset="-128"/>
              </a:rPr>
              <a:t>Open Source and designed to run on Unix systems</a:t>
            </a:r>
          </a:p>
          <a:p>
            <a:pPr marL="285750" indent="-285750" eaLnBrk="1" hangingPunct="1">
              <a:buFont typeface="Wingdings" pitchFamily="2" charset="2"/>
              <a:buChar char="ü"/>
              <a:defRPr/>
            </a:pPr>
            <a:r>
              <a:rPr lang="en-US" dirty="0">
                <a:latin typeface="Garamond" pitchFamily="18" charset="0"/>
                <a:ea typeface="ＭＳ Ｐゴシック" charset="-128"/>
              </a:rPr>
              <a:t>Concept - Monitoring unused IP space</a:t>
            </a:r>
          </a:p>
          <a:p>
            <a:pPr eaLnBrk="1" hangingPunct="1">
              <a:defRPr/>
            </a:pPr>
            <a:r>
              <a:rPr lang="en-US" dirty="0">
                <a:latin typeface="Arial" charset="0"/>
                <a:ea typeface="ＭＳ Ｐゴシック" charset="-128"/>
              </a:rPr>
              <a:t> </a:t>
            </a:r>
          </a:p>
        </p:txBody>
      </p:sp>
    </p:spTree>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36866" name="TextBox 5"/>
          <p:cNvSpPr txBox="1">
            <a:spLocks noChangeArrowheads="1"/>
          </p:cNvSpPr>
          <p:nvPr/>
        </p:nvSpPr>
        <p:spPr bwMode="auto">
          <a:xfrm>
            <a:off x="725488" y="449262"/>
            <a:ext cx="7543800" cy="63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lnSpc>
                <a:spcPct val="150000"/>
              </a:lnSpc>
              <a:spcBef>
                <a:spcPct val="0"/>
              </a:spcBef>
              <a:buClr>
                <a:srgbClr val="FF6600"/>
              </a:buClr>
              <a:buFontTx/>
              <a:buNone/>
            </a:pPr>
            <a:r>
              <a:rPr lang="en-US" altLang="en-US" sz="2600" b="1" dirty="0">
                <a:latin typeface="Garamond" panose="02020404030301010803" pitchFamily="18" charset="0"/>
              </a:rPr>
              <a:t>Honeynets</a:t>
            </a:r>
          </a:p>
        </p:txBody>
      </p:sp>
      <p:sp>
        <p:nvSpPr>
          <p:cNvPr id="36867"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36868"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6872" name="TextBox 1"/>
          <p:cNvSpPr txBox="1">
            <a:spLocks noChangeArrowheads="1"/>
          </p:cNvSpPr>
          <p:nvPr/>
        </p:nvSpPr>
        <p:spPr bwMode="auto">
          <a:xfrm>
            <a:off x="573088" y="1287630"/>
            <a:ext cx="7696200" cy="23083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857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r>
              <a:rPr lang="en-US" sz="1800" b="0" i="0" dirty="0">
                <a:solidFill>
                  <a:srgbClr val="000000"/>
                </a:solidFill>
                <a:effectLst/>
                <a:latin typeface="Garamond" panose="02020404030301010803" pitchFamily="18" charset="0"/>
              </a:rPr>
              <a:t>A network of honeypots (honeynet) can be placed in different positions, for example — outside the external firewall, in the DMZ, or within the internal network. </a:t>
            </a:r>
          </a:p>
          <a:p>
            <a:pPr eaLnBrk="1" hangingPunct="1">
              <a:spcBef>
                <a:spcPct val="0"/>
              </a:spcBef>
            </a:pPr>
            <a:r>
              <a:rPr lang="en-US" sz="1800" b="0" i="0" dirty="0">
                <a:solidFill>
                  <a:srgbClr val="000000"/>
                </a:solidFill>
                <a:effectLst/>
                <a:latin typeface="Garamond" panose="02020404030301010803" pitchFamily="18" charset="0"/>
              </a:rPr>
              <a:t>A honeynet has servers, networking devices, and systems similar to a legitimate network with fake data. </a:t>
            </a:r>
          </a:p>
          <a:p>
            <a:pPr eaLnBrk="1" hangingPunct="1">
              <a:spcBef>
                <a:spcPct val="0"/>
              </a:spcBef>
            </a:pPr>
            <a:r>
              <a:rPr lang="en-US" sz="1800" b="0" i="0" dirty="0">
                <a:solidFill>
                  <a:srgbClr val="000000"/>
                </a:solidFill>
                <a:effectLst/>
                <a:latin typeface="Garamond" panose="02020404030301010803" pitchFamily="18" charset="0"/>
              </a:rPr>
              <a:t>Since the purpose is to lure attackers into exploiting intentionally vulnerable systems to monitor and study their activities, placing a honeynet on the internal network is risky unless the attack can be trapped within it.</a:t>
            </a:r>
            <a:endParaRPr lang="en-US" altLang="en-US" sz="2800" dirty="0">
              <a:latin typeface="Garamond" panose="02020404030301010803" pitchFamily="18" charset="0"/>
            </a:endParaRPr>
          </a:p>
        </p:txBody>
      </p:sp>
      <p:pic>
        <p:nvPicPr>
          <p:cNvPr id="3" name="Picture 2" descr="A screenshot of a computer&#10;&#10;Description automatically generated">
            <a:extLst>
              <a:ext uri="{FF2B5EF4-FFF2-40B4-BE49-F238E27FC236}">
                <a16:creationId xmlns:a16="http://schemas.microsoft.com/office/drawing/2014/main" id="{4A2AA94D-B196-C3AB-9214-C684B06CD749}"/>
              </a:ext>
            </a:extLst>
          </p:cNvPr>
          <p:cNvPicPr>
            <a:picLocks noChangeAspect="1"/>
          </p:cNvPicPr>
          <p:nvPr/>
        </p:nvPicPr>
        <p:blipFill rotWithShape="1">
          <a:blip r:embed="rId3"/>
          <a:srcRect l="16667" t="17713" r="35295" b="41176"/>
          <a:stretch/>
        </p:blipFill>
        <p:spPr>
          <a:xfrm>
            <a:off x="2667000" y="3605775"/>
            <a:ext cx="6105976" cy="3242684"/>
          </a:xfrm>
          <a:prstGeom prst="rect">
            <a:avLst/>
          </a:prstGeom>
        </p:spPr>
      </p:pic>
    </p:spTree>
    <p:extLst>
      <p:ext uri="{BB962C8B-B14F-4D97-AF65-F5344CB8AC3E}">
        <p14:creationId xmlns:p14="http://schemas.microsoft.com/office/powerpoint/2010/main" val="2245039231"/>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36866" name="TextBox 5"/>
          <p:cNvSpPr txBox="1">
            <a:spLocks noChangeArrowheads="1"/>
          </p:cNvSpPr>
          <p:nvPr/>
        </p:nvSpPr>
        <p:spPr bwMode="auto">
          <a:xfrm>
            <a:off x="725488" y="449262"/>
            <a:ext cx="7543800" cy="63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lnSpc>
                <a:spcPct val="150000"/>
              </a:lnSpc>
              <a:spcBef>
                <a:spcPct val="0"/>
              </a:spcBef>
              <a:buClr>
                <a:srgbClr val="FF6600"/>
              </a:buClr>
              <a:buFontTx/>
              <a:buNone/>
            </a:pPr>
            <a:r>
              <a:rPr lang="en-US" altLang="en-US" sz="2600" b="1" dirty="0">
                <a:latin typeface="Garamond" panose="02020404030301010803" pitchFamily="18" charset="0"/>
              </a:rPr>
              <a:t>CONT’D…</a:t>
            </a:r>
          </a:p>
        </p:txBody>
      </p:sp>
      <p:sp>
        <p:nvSpPr>
          <p:cNvPr id="36867"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36868"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36872" name="TextBox 1"/>
          <p:cNvSpPr txBox="1">
            <a:spLocks noChangeArrowheads="1"/>
          </p:cNvSpPr>
          <p:nvPr/>
        </p:nvSpPr>
        <p:spPr bwMode="auto">
          <a:xfrm>
            <a:off x="573088" y="1287630"/>
            <a:ext cx="7961312"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r>
              <a:rPr lang="en-US" sz="1600" b="0" i="0" dirty="0">
                <a:solidFill>
                  <a:srgbClr val="000000"/>
                </a:solidFill>
                <a:effectLst/>
                <a:latin typeface="Garamond" panose="02020404030301010803" pitchFamily="18" charset="0"/>
              </a:rPr>
              <a:t>However, since more than </a:t>
            </a:r>
            <a:r>
              <a:rPr lang="en-US" sz="1600" b="0" i="0" u="none" strike="noStrike" dirty="0">
                <a:solidFill>
                  <a:srgbClr val="00B373"/>
                </a:solidFill>
                <a:effectLst/>
                <a:latin typeface="Garamond" panose="02020404030301010803" pitchFamily="18" charset="0"/>
              </a:rPr>
              <a:t>75% of security incidents occur due to insider threats</a:t>
            </a:r>
            <a:r>
              <a:rPr lang="en-US" sz="1600" b="0" i="0" dirty="0">
                <a:solidFill>
                  <a:srgbClr val="000000"/>
                </a:solidFill>
                <a:effectLst/>
                <a:latin typeface="Garamond" panose="02020404030301010803" pitchFamily="18" charset="0"/>
              </a:rPr>
              <a:t>, installing a honeypot with proper configurations to monitor user behavior on the internal network is often worth the risk. </a:t>
            </a:r>
          </a:p>
          <a:p>
            <a:pPr eaLnBrk="1" hangingPunct="1">
              <a:spcBef>
                <a:spcPct val="0"/>
              </a:spcBef>
            </a:pPr>
            <a:r>
              <a:rPr lang="en-US" sz="1600" b="0" i="0" dirty="0">
                <a:solidFill>
                  <a:srgbClr val="000000"/>
                </a:solidFill>
                <a:effectLst/>
                <a:latin typeface="Garamond" panose="02020404030301010803" pitchFamily="18" charset="0"/>
              </a:rPr>
              <a:t>A honeypot on the internal network can detect misconfigured firewall settings and be useful in detecting </a:t>
            </a:r>
            <a:r>
              <a:rPr lang="en-US" sz="1600" b="0" i="0" u="none" strike="noStrike" dirty="0">
                <a:solidFill>
                  <a:srgbClr val="00B373"/>
                </a:solidFill>
                <a:effectLst/>
                <a:latin typeface="Garamond" panose="02020404030301010803" pitchFamily="18" charset="0"/>
              </a:rPr>
              <a:t>zero-day exploits</a:t>
            </a:r>
            <a:r>
              <a:rPr lang="en-US" sz="1600" b="0" i="0" dirty="0">
                <a:solidFill>
                  <a:srgbClr val="000000"/>
                </a:solidFill>
                <a:effectLst/>
                <a:latin typeface="Garamond" panose="02020404030301010803" pitchFamily="18" charset="0"/>
              </a:rPr>
              <a:t>. All in all, installing honeypots can strengthen your organization’s network security posture significantly.</a:t>
            </a:r>
            <a:endParaRPr lang="en-US" altLang="en-US" sz="4000" dirty="0">
              <a:latin typeface="Garamond" panose="02020404030301010803" pitchFamily="18" charset="0"/>
            </a:endParaRPr>
          </a:p>
        </p:txBody>
      </p:sp>
      <p:pic>
        <p:nvPicPr>
          <p:cNvPr id="3" name="Picture 2" descr="A screenshot of a computer&#10;&#10;Description automatically generated">
            <a:extLst>
              <a:ext uri="{FF2B5EF4-FFF2-40B4-BE49-F238E27FC236}">
                <a16:creationId xmlns:a16="http://schemas.microsoft.com/office/drawing/2014/main" id="{4A2AA94D-B196-C3AB-9214-C684B06CD749}"/>
              </a:ext>
            </a:extLst>
          </p:cNvPr>
          <p:cNvPicPr>
            <a:picLocks noChangeAspect="1"/>
          </p:cNvPicPr>
          <p:nvPr/>
        </p:nvPicPr>
        <p:blipFill rotWithShape="1">
          <a:blip r:embed="rId3"/>
          <a:srcRect l="16667" t="17713" r="35295" b="41176"/>
          <a:stretch/>
        </p:blipFill>
        <p:spPr>
          <a:xfrm>
            <a:off x="1444400" y="2857290"/>
            <a:ext cx="6325498" cy="3359265"/>
          </a:xfrm>
          <a:prstGeom prst="rect">
            <a:avLst/>
          </a:prstGeom>
        </p:spPr>
      </p:pic>
    </p:spTree>
    <p:extLst>
      <p:ext uri="{BB962C8B-B14F-4D97-AF65-F5344CB8AC3E}">
        <p14:creationId xmlns:p14="http://schemas.microsoft.com/office/powerpoint/2010/main" val="1528440571"/>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43010" name="TextBox 5"/>
          <p:cNvSpPr txBox="1">
            <a:spLocks noChangeArrowheads="1"/>
          </p:cNvSpPr>
          <p:nvPr/>
        </p:nvSpPr>
        <p:spPr bwMode="auto">
          <a:xfrm>
            <a:off x="649288" y="449262"/>
            <a:ext cx="7543800" cy="636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lnSpc>
                <a:spcPct val="150000"/>
              </a:lnSpc>
              <a:spcBef>
                <a:spcPct val="0"/>
              </a:spcBef>
              <a:buClr>
                <a:srgbClr val="FF6600"/>
              </a:buClr>
              <a:buFontTx/>
              <a:buNone/>
            </a:pPr>
            <a:r>
              <a:rPr lang="en-US" altLang="en-US" sz="2600" b="1" dirty="0">
                <a:latin typeface="Garamond" panose="02020404030301010803" pitchFamily="18" charset="0"/>
              </a:rPr>
              <a:t>Conclusion</a:t>
            </a:r>
          </a:p>
        </p:txBody>
      </p:sp>
      <p:sp>
        <p:nvSpPr>
          <p:cNvPr id="43011"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43012"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1273" name="TextBox 1"/>
          <p:cNvSpPr txBox="1">
            <a:spLocks noChangeArrowheads="1"/>
          </p:cNvSpPr>
          <p:nvPr/>
        </p:nvSpPr>
        <p:spPr bwMode="auto">
          <a:xfrm>
            <a:off x="496888" y="1512886"/>
            <a:ext cx="7696200" cy="2462213"/>
          </a:xfrm>
          <a:prstGeom prst="rect">
            <a:avLst/>
          </a:prstGeom>
          <a:noFill/>
          <a:ln>
            <a:noFill/>
          </a:ln>
        </p:spPr>
        <p:txBody>
          <a:bodyPr>
            <a:spAutoFit/>
          </a:bodyPr>
          <a:lstStyle>
            <a:lvl1pPr marL="285750" indent="-285750" eaLnBrk="0" hangingPunct="0">
              <a:defRPr>
                <a:solidFill>
                  <a:schemeClr val="tx1"/>
                </a:solidFill>
                <a:latin typeface="Arial" charset="0"/>
                <a:ea typeface="ＭＳ Ｐゴシック" charset="-128"/>
              </a:defRPr>
            </a:lvl1pPr>
            <a:lvl2pPr marL="742950" indent="-285750" eaLnBrk="0" hangingPunct="0">
              <a:defRPr>
                <a:solidFill>
                  <a:schemeClr val="tx1"/>
                </a:solidFill>
                <a:latin typeface="Arial" charset="0"/>
                <a:ea typeface="ＭＳ Ｐゴシック" charset="-128"/>
              </a:defRPr>
            </a:lvl2pPr>
            <a:lvl3pPr marL="1143000" indent="-228600" eaLnBrk="0" hangingPunct="0">
              <a:defRPr>
                <a:solidFill>
                  <a:schemeClr val="tx1"/>
                </a:solidFill>
                <a:latin typeface="Arial" charset="0"/>
                <a:ea typeface="ＭＳ Ｐゴシック" charset="-128"/>
              </a:defRPr>
            </a:lvl3pPr>
            <a:lvl4pPr marL="1600200" indent="-228600" eaLnBrk="0" hangingPunct="0">
              <a:defRPr>
                <a:solidFill>
                  <a:schemeClr val="tx1"/>
                </a:solidFill>
                <a:latin typeface="Arial" charset="0"/>
                <a:ea typeface="ＭＳ Ｐゴシック" charset="-128"/>
              </a:defRPr>
            </a:lvl4pPr>
            <a:lvl5pPr marL="2057400" indent="-228600" eaLnBrk="0" hangingPunct="0">
              <a:defRPr>
                <a:solidFill>
                  <a:schemeClr val="tx1"/>
                </a:solidFill>
                <a:latin typeface="Arial" charset="0"/>
                <a:ea typeface="ＭＳ Ｐゴシック" charset="-128"/>
              </a:defRPr>
            </a:lvl5pPr>
            <a:lvl6pPr marL="2514600" indent="-228600" defTabSz="457200" eaLnBrk="0" fontAlgn="base" hangingPunct="0">
              <a:spcBef>
                <a:spcPct val="0"/>
              </a:spcBef>
              <a:spcAft>
                <a:spcPct val="0"/>
              </a:spcAft>
              <a:defRPr>
                <a:solidFill>
                  <a:schemeClr val="tx1"/>
                </a:solidFill>
                <a:latin typeface="Arial" charset="0"/>
                <a:ea typeface="ＭＳ Ｐゴシック" charset="-128"/>
              </a:defRPr>
            </a:lvl6pPr>
            <a:lvl7pPr marL="2971800" indent="-228600" defTabSz="457200" eaLnBrk="0" fontAlgn="base" hangingPunct="0">
              <a:spcBef>
                <a:spcPct val="0"/>
              </a:spcBef>
              <a:spcAft>
                <a:spcPct val="0"/>
              </a:spcAft>
              <a:defRPr>
                <a:solidFill>
                  <a:schemeClr val="tx1"/>
                </a:solidFill>
                <a:latin typeface="Arial" charset="0"/>
                <a:ea typeface="ＭＳ Ｐゴシック" charset="-128"/>
              </a:defRPr>
            </a:lvl7pPr>
            <a:lvl8pPr marL="3429000" indent="-228600" defTabSz="457200" eaLnBrk="0" fontAlgn="base" hangingPunct="0">
              <a:spcBef>
                <a:spcPct val="0"/>
              </a:spcBef>
              <a:spcAft>
                <a:spcPct val="0"/>
              </a:spcAft>
              <a:defRPr>
                <a:solidFill>
                  <a:schemeClr val="tx1"/>
                </a:solidFill>
                <a:latin typeface="Arial" charset="0"/>
                <a:ea typeface="ＭＳ Ｐゴシック" charset="-128"/>
              </a:defRPr>
            </a:lvl8pPr>
            <a:lvl9pPr marL="3886200" indent="-228600" defTabSz="457200" eaLnBrk="0" fontAlgn="base" hangingPunct="0">
              <a:spcBef>
                <a:spcPct val="0"/>
              </a:spcBef>
              <a:spcAft>
                <a:spcPct val="0"/>
              </a:spcAft>
              <a:defRPr>
                <a:solidFill>
                  <a:schemeClr val="tx1"/>
                </a:solidFill>
                <a:latin typeface="Arial" charset="0"/>
                <a:ea typeface="ＭＳ Ｐゴシック" charset="-128"/>
              </a:defRPr>
            </a:lvl9pPr>
          </a:lstStyle>
          <a:p>
            <a:pPr eaLnBrk="1" hangingPunct="1">
              <a:buFont typeface="Arial" charset="0"/>
              <a:buChar char="•"/>
              <a:defRPr/>
            </a:pPr>
            <a:r>
              <a:rPr lang="en-US" sz="2200" dirty="0">
                <a:latin typeface="Garamond" pitchFamily="18" charset="0"/>
              </a:rPr>
              <a:t>Not a solution!</a:t>
            </a:r>
          </a:p>
          <a:p>
            <a:pPr eaLnBrk="1" hangingPunct="1">
              <a:buFont typeface="Arial" charset="0"/>
              <a:buChar char="•"/>
              <a:defRPr/>
            </a:pPr>
            <a:r>
              <a:rPr lang="en-US" sz="2200" dirty="0">
                <a:latin typeface="Garamond" pitchFamily="18" charset="0"/>
              </a:rPr>
              <a:t>Can collect in depth data which no other technology can</a:t>
            </a:r>
          </a:p>
          <a:p>
            <a:pPr eaLnBrk="1" hangingPunct="1">
              <a:buFont typeface="Arial" charset="0"/>
              <a:buChar char="•"/>
              <a:defRPr/>
            </a:pPr>
            <a:r>
              <a:rPr lang="en-US" sz="2200" dirty="0">
                <a:latin typeface="Garamond" pitchFamily="18" charset="0"/>
              </a:rPr>
              <a:t>Different from others – its value lies in being attacked, probed or compromised</a:t>
            </a:r>
          </a:p>
          <a:p>
            <a:pPr eaLnBrk="1" hangingPunct="1">
              <a:buFont typeface="Arial" charset="0"/>
              <a:buChar char="•"/>
              <a:defRPr/>
            </a:pPr>
            <a:r>
              <a:rPr lang="en-US" sz="2200" dirty="0">
                <a:latin typeface="Garamond" pitchFamily="18" charset="0"/>
              </a:rPr>
              <a:t>Extremely useful in observing hacker movements and preparing the systems for future attacks</a:t>
            </a:r>
          </a:p>
          <a:p>
            <a:pPr marL="0" indent="0" eaLnBrk="1" hangingPunct="1">
              <a:defRPr/>
            </a:pPr>
            <a:r>
              <a:rPr lang="en-US" sz="2200" dirty="0">
                <a:latin typeface="Garamond" pitchFamily="18" charset="0"/>
              </a:rPr>
              <a:t> </a:t>
            </a:r>
          </a:p>
        </p:txBody>
      </p:sp>
    </p:spTree>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16386"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390" name="Title 1"/>
          <p:cNvSpPr>
            <a:spLocks noGrp="1"/>
          </p:cNvSpPr>
          <p:nvPr>
            <p:ph type="ctrTitle"/>
          </p:nvPr>
        </p:nvSpPr>
        <p:spPr>
          <a:xfrm>
            <a:off x="533400" y="274637"/>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Deception Technology </a:t>
            </a:r>
            <a:endParaRPr lang="en-US" altLang="en-US" sz="2500" dirty="0">
              <a:latin typeface="Garamond" panose="02020404030301010803" pitchFamily="18" charset="0"/>
              <a:ea typeface="ＭＳ Ｐゴシック" panose="020B0600070205080204" pitchFamily="34" charset="-128"/>
            </a:endParaRPr>
          </a:p>
        </p:txBody>
      </p:sp>
      <p:sp>
        <p:nvSpPr>
          <p:cNvPr id="16391" name="TextBox 1"/>
          <p:cNvSpPr txBox="1">
            <a:spLocks noChangeArrowheads="1"/>
          </p:cNvSpPr>
          <p:nvPr/>
        </p:nvSpPr>
        <p:spPr bwMode="auto">
          <a:xfrm>
            <a:off x="519545" y="1394690"/>
            <a:ext cx="8001000" cy="477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342900" indent="-342900" eaLnBrk="1" hangingPunct="1">
              <a:spcBef>
                <a:spcPct val="0"/>
              </a:spcBef>
              <a:buFont typeface="Wingdings" panose="05000000000000000000" pitchFamily="2" charset="2"/>
              <a:buChar char="ü"/>
            </a:pPr>
            <a:r>
              <a:rPr lang="en-US" altLang="en-US" sz="2000" dirty="0">
                <a:latin typeface="Garamond" panose="02020404030301010803" pitchFamily="18" charset="0"/>
              </a:rPr>
              <a:t>Deception technology is a cybersecurity approach that involves creating traps or decoys to mislead and detect attackers within a network or system. </a:t>
            </a:r>
          </a:p>
          <a:p>
            <a:pPr marL="1085850" lvl="1" indent="-342900" eaLnBrk="1" hangingPunct="1">
              <a:spcBef>
                <a:spcPct val="0"/>
              </a:spcBef>
              <a:buFont typeface="Wingdings" panose="05000000000000000000" pitchFamily="2" charset="2"/>
              <a:buChar char="ü"/>
            </a:pPr>
            <a:r>
              <a:rPr lang="en-US" altLang="en-US" sz="1600" dirty="0">
                <a:latin typeface="Garamond" panose="02020404030301010803" pitchFamily="18" charset="0"/>
              </a:rPr>
              <a:t>The goal is proactively identifying potential threats by confusing and diverting attackers away from real assets. </a:t>
            </a:r>
          </a:p>
          <a:p>
            <a:pPr marL="1085850" lvl="1" indent="-342900" eaLnBrk="1" hangingPunct="1">
              <a:spcBef>
                <a:spcPct val="0"/>
              </a:spcBef>
              <a:buFont typeface="Wingdings" panose="05000000000000000000" pitchFamily="2" charset="2"/>
              <a:buChar char="ü"/>
            </a:pPr>
            <a:r>
              <a:rPr lang="en-US" altLang="en-US" sz="1600" dirty="0">
                <a:latin typeface="Garamond" panose="02020404030301010803" pitchFamily="18" charset="0"/>
              </a:rPr>
              <a:t>Deception technology includes deploying fake servers, networks, or data resources that appear genuine but are designed to expose malicious actors.</a:t>
            </a:r>
          </a:p>
          <a:p>
            <a:pPr marL="342900" indent="-342900" eaLnBrk="1" hangingPunct="1">
              <a:spcBef>
                <a:spcPct val="0"/>
              </a:spcBef>
              <a:buFont typeface="Wingdings" panose="05000000000000000000" pitchFamily="2" charset="2"/>
              <a:buChar char="ü"/>
            </a:pPr>
            <a:endParaRPr lang="en-US" altLang="en-US" sz="2000" dirty="0">
              <a:latin typeface="Garamond" panose="02020404030301010803" pitchFamily="18" charset="0"/>
            </a:endParaRPr>
          </a:p>
          <a:p>
            <a:pPr marL="342900" indent="-342900" eaLnBrk="1" hangingPunct="1">
              <a:spcBef>
                <a:spcPct val="0"/>
              </a:spcBef>
              <a:buFont typeface="Wingdings" panose="05000000000000000000" pitchFamily="2" charset="2"/>
              <a:buChar char="ü"/>
            </a:pPr>
            <a:r>
              <a:rPr lang="en-US" altLang="en-US" sz="2000" dirty="0">
                <a:latin typeface="Garamond" panose="02020404030301010803" pitchFamily="18" charset="0"/>
              </a:rPr>
              <a:t>Key aspects of deception technology:</a:t>
            </a:r>
          </a:p>
          <a:p>
            <a:pPr marL="342900" indent="-342900" eaLnBrk="1" hangingPunct="1">
              <a:spcBef>
                <a:spcPct val="0"/>
              </a:spcBef>
              <a:buFont typeface="Wingdings" panose="05000000000000000000" pitchFamily="2" charset="2"/>
              <a:buChar char="ü"/>
            </a:pPr>
            <a:r>
              <a:rPr lang="en-US" altLang="en-US" sz="2000" b="1" dirty="0">
                <a:latin typeface="Garamond" panose="02020404030301010803" pitchFamily="18" charset="0"/>
              </a:rPr>
              <a:t>Decoys:</a:t>
            </a:r>
            <a:r>
              <a:rPr lang="en-US" altLang="en-US" sz="2000" dirty="0">
                <a:latin typeface="Garamond" panose="02020404030301010803" pitchFamily="18" charset="0"/>
              </a:rPr>
              <a:t> Fake systems, files, or networks are strategically placed within an organization's infrastructure to deceive attackers.</a:t>
            </a:r>
          </a:p>
          <a:p>
            <a:pPr marL="342900" indent="-342900" eaLnBrk="1" hangingPunct="1">
              <a:spcBef>
                <a:spcPct val="0"/>
              </a:spcBef>
              <a:buFont typeface="Wingdings" panose="05000000000000000000" pitchFamily="2" charset="2"/>
              <a:buChar char="ü"/>
            </a:pPr>
            <a:r>
              <a:rPr lang="en-US" altLang="en-US" sz="2000" b="1" dirty="0">
                <a:latin typeface="Garamond" panose="02020404030301010803" pitchFamily="18" charset="0"/>
              </a:rPr>
              <a:t>Traps: </a:t>
            </a:r>
            <a:r>
              <a:rPr lang="en-US" altLang="en-US" sz="2000" dirty="0">
                <a:latin typeface="Garamond" panose="02020404030301010803" pitchFamily="18" charset="0"/>
              </a:rPr>
              <a:t>Deceptive elements are set up to trigger alerts or responses when accessed or tampered with, providing early warnings of potential cyber threats.</a:t>
            </a:r>
          </a:p>
          <a:p>
            <a:pPr marL="342900" indent="-342900" eaLnBrk="1" hangingPunct="1">
              <a:spcBef>
                <a:spcPct val="0"/>
              </a:spcBef>
              <a:buFont typeface="Wingdings" panose="05000000000000000000" pitchFamily="2" charset="2"/>
              <a:buChar char="ü"/>
            </a:pPr>
            <a:r>
              <a:rPr lang="en-US" altLang="en-US" sz="2000" b="1" dirty="0">
                <a:latin typeface="Garamond" panose="02020404030301010803" pitchFamily="18" charset="0"/>
              </a:rPr>
              <a:t>Detection: </a:t>
            </a:r>
            <a:r>
              <a:rPr lang="en-US" altLang="en-US" sz="2000" dirty="0">
                <a:latin typeface="Garamond" panose="02020404030301010803" pitchFamily="18" charset="0"/>
              </a:rPr>
              <a:t>By closely monitoring and analyzing the interactions with the decoys, security teams can identify abnormal behavior indicative of an unauthorized presence or malicious activity.</a:t>
            </a:r>
          </a:p>
        </p:txBody>
      </p:sp>
    </p:spTree>
    <p:extLst>
      <p:ext uri="{BB962C8B-B14F-4D97-AF65-F5344CB8AC3E}">
        <p14:creationId xmlns:p14="http://schemas.microsoft.com/office/powerpoint/2010/main" val="1978562965"/>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5" name="Rectangle 4"/>
          <p:cNvSpPr>
            <a:spLocks noChangeArrowheads="1"/>
          </p:cNvSpPr>
          <p:nvPr/>
        </p:nvSpPr>
        <p:spPr bwMode="auto">
          <a:xfrm>
            <a:off x="1524000" y="4770438"/>
            <a:ext cx="6781800" cy="1201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latin typeface="Verdana" panose="020B0604030504040204" pitchFamily="34" charset="0"/>
            </a:endParaRPr>
          </a:p>
          <a:p>
            <a:pPr>
              <a:spcBef>
                <a:spcPct val="0"/>
              </a:spcBef>
              <a:buFontTx/>
              <a:buNone/>
            </a:pPr>
            <a:endParaRPr lang="en-US" altLang="en-US" sz="1800"/>
          </a:p>
        </p:txBody>
      </p:sp>
      <p:sp>
        <p:nvSpPr>
          <p:cNvPr id="47106" name="TextBox 5"/>
          <p:cNvSpPr txBox="1">
            <a:spLocks noChangeArrowheads="1"/>
          </p:cNvSpPr>
          <p:nvPr/>
        </p:nvSpPr>
        <p:spPr bwMode="auto">
          <a:xfrm>
            <a:off x="649288" y="1447800"/>
            <a:ext cx="7543800"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lgn="ctr">
              <a:lnSpc>
                <a:spcPct val="150000"/>
              </a:lnSpc>
              <a:spcBef>
                <a:spcPct val="0"/>
              </a:spcBef>
              <a:buClr>
                <a:srgbClr val="FF6600"/>
              </a:buClr>
              <a:buFontTx/>
              <a:buNone/>
            </a:pPr>
            <a:r>
              <a:rPr lang="en-US" altLang="en-US" sz="4400" b="1">
                <a:latin typeface="Garamond" panose="02020404030301010803" pitchFamily="18" charset="0"/>
              </a:rPr>
              <a:t>Thank you</a:t>
            </a:r>
          </a:p>
        </p:txBody>
      </p:sp>
      <p:sp>
        <p:nvSpPr>
          <p:cNvPr id="47107"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47108"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12" name="Straight Connector 11"/>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47112" name="TextBox 1"/>
          <p:cNvSpPr txBox="1">
            <a:spLocks noChangeArrowheads="1"/>
          </p:cNvSpPr>
          <p:nvPr/>
        </p:nvSpPr>
        <p:spPr bwMode="auto">
          <a:xfrm>
            <a:off x="1371600" y="3276600"/>
            <a:ext cx="1601788"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buFontTx/>
              <a:buNone/>
            </a:pPr>
            <a:r>
              <a:rPr lang="en-US" altLang="en-US" sz="2800">
                <a:latin typeface="Garamond" panose="02020404030301010803" pitchFamily="18" charset="0"/>
              </a:rPr>
              <a:t>Questions</a:t>
            </a:r>
          </a:p>
        </p:txBody>
      </p:sp>
      <p:pic>
        <p:nvPicPr>
          <p:cNvPr id="47113" name="Content Placeholder 5" descr="question.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086100" y="2632075"/>
            <a:ext cx="2781300" cy="3146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16386"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390" name="Title 1"/>
          <p:cNvSpPr>
            <a:spLocks noGrp="1"/>
          </p:cNvSpPr>
          <p:nvPr>
            <p:ph type="ctrTitle"/>
          </p:nvPr>
        </p:nvSpPr>
        <p:spPr>
          <a:xfrm>
            <a:off x="533400" y="274637"/>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Deception Technology </a:t>
            </a:r>
            <a:endParaRPr lang="en-US" altLang="en-US" sz="2500" dirty="0">
              <a:latin typeface="Garamond" panose="02020404030301010803" pitchFamily="18" charset="0"/>
              <a:ea typeface="ＭＳ Ｐゴシック" panose="020B0600070205080204" pitchFamily="34" charset="-128"/>
            </a:endParaRPr>
          </a:p>
        </p:txBody>
      </p:sp>
      <p:pic>
        <p:nvPicPr>
          <p:cNvPr id="2" name="Picture 1"/>
          <p:cNvPicPr>
            <a:picLocks noChangeAspect="1"/>
          </p:cNvPicPr>
          <p:nvPr/>
        </p:nvPicPr>
        <p:blipFill>
          <a:blip r:embed="rId3"/>
          <a:stretch>
            <a:fillRect/>
          </a:stretch>
        </p:blipFill>
        <p:spPr>
          <a:xfrm>
            <a:off x="533400" y="1781175"/>
            <a:ext cx="8103894" cy="3852863"/>
          </a:xfrm>
          <a:prstGeom prst="rect">
            <a:avLst/>
          </a:prstGeom>
        </p:spPr>
      </p:pic>
    </p:spTree>
    <p:extLst>
      <p:ext uri="{BB962C8B-B14F-4D97-AF65-F5344CB8AC3E}">
        <p14:creationId xmlns:p14="http://schemas.microsoft.com/office/powerpoint/2010/main" val="2538768176"/>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16386"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390" name="Title 1"/>
          <p:cNvSpPr>
            <a:spLocks noGrp="1"/>
          </p:cNvSpPr>
          <p:nvPr>
            <p:ph type="ctrTitle"/>
          </p:nvPr>
        </p:nvSpPr>
        <p:spPr>
          <a:xfrm>
            <a:off x="533400" y="274637"/>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Deception Technology </a:t>
            </a:r>
            <a:endParaRPr lang="en-US" altLang="en-US" sz="2500" dirty="0">
              <a:latin typeface="Garamond" panose="02020404030301010803" pitchFamily="18" charset="0"/>
              <a:ea typeface="ＭＳ Ｐゴシック" panose="020B0600070205080204" pitchFamily="34" charset="-128"/>
            </a:endParaRPr>
          </a:p>
        </p:txBody>
      </p:sp>
      <p:sp>
        <p:nvSpPr>
          <p:cNvPr id="3" name="Rectangle 2"/>
          <p:cNvSpPr/>
          <p:nvPr/>
        </p:nvSpPr>
        <p:spPr>
          <a:xfrm>
            <a:off x="3505200" y="1295400"/>
            <a:ext cx="1752600" cy="6858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Deception</a:t>
            </a:r>
          </a:p>
          <a:p>
            <a:pPr algn="ctr"/>
            <a:r>
              <a:rPr lang="en-US" dirty="0" smtClean="0"/>
              <a:t>Technology</a:t>
            </a:r>
          </a:p>
        </p:txBody>
      </p:sp>
      <p:sp>
        <p:nvSpPr>
          <p:cNvPr id="11" name="Rectangle 10"/>
          <p:cNvSpPr/>
          <p:nvPr/>
        </p:nvSpPr>
        <p:spPr>
          <a:xfrm>
            <a:off x="3505200" y="2426492"/>
            <a:ext cx="1752600" cy="6858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Honeypots and </a:t>
            </a:r>
            <a:r>
              <a:rPr lang="en-US" dirty="0" err="1" smtClean="0"/>
              <a:t>Honeynets</a:t>
            </a:r>
            <a:endParaRPr lang="en-US" dirty="0" smtClean="0"/>
          </a:p>
        </p:txBody>
      </p:sp>
      <p:sp>
        <p:nvSpPr>
          <p:cNvPr id="12" name="Rectangle 11"/>
          <p:cNvSpPr/>
          <p:nvPr/>
        </p:nvSpPr>
        <p:spPr>
          <a:xfrm>
            <a:off x="3505200" y="3619500"/>
            <a:ext cx="1752600" cy="6858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Classification</a:t>
            </a:r>
          </a:p>
        </p:txBody>
      </p:sp>
      <p:sp>
        <p:nvSpPr>
          <p:cNvPr id="13" name="Rectangle 12"/>
          <p:cNvSpPr/>
          <p:nvPr/>
        </p:nvSpPr>
        <p:spPr>
          <a:xfrm>
            <a:off x="1143000" y="4706936"/>
            <a:ext cx="1752600" cy="6858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Level of Interaction</a:t>
            </a:r>
          </a:p>
        </p:txBody>
      </p:sp>
      <p:sp>
        <p:nvSpPr>
          <p:cNvPr id="14" name="Rectangle 13"/>
          <p:cNvSpPr/>
          <p:nvPr/>
        </p:nvSpPr>
        <p:spPr>
          <a:xfrm>
            <a:off x="3467100" y="4724400"/>
            <a:ext cx="1752600" cy="6858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By implementation</a:t>
            </a:r>
          </a:p>
        </p:txBody>
      </p:sp>
      <p:sp>
        <p:nvSpPr>
          <p:cNvPr id="15" name="Rectangle 14"/>
          <p:cNvSpPr/>
          <p:nvPr/>
        </p:nvSpPr>
        <p:spPr>
          <a:xfrm>
            <a:off x="6019800" y="4705350"/>
            <a:ext cx="1752600" cy="6858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By purpose</a:t>
            </a:r>
          </a:p>
        </p:txBody>
      </p:sp>
      <p:sp>
        <p:nvSpPr>
          <p:cNvPr id="16" name="Rectangle 15"/>
          <p:cNvSpPr/>
          <p:nvPr/>
        </p:nvSpPr>
        <p:spPr>
          <a:xfrm>
            <a:off x="838200" y="5628482"/>
            <a:ext cx="9906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Low</a:t>
            </a:r>
          </a:p>
        </p:txBody>
      </p:sp>
      <p:sp>
        <p:nvSpPr>
          <p:cNvPr id="17" name="Rectangle 16"/>
          <p:cNvSpPr/>
          <p:nvPr/>
        </p:nvSpPr>
        <p:spPr>
          <a:xfrm>
            <a:off x="2057400" y="5638800"/>
            <a:ext cx="9906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High</a:t>
            </a:r>
          </a:p>
        </p:txBody>
      </p:sp>
      <p:sp>
        <p:nvSpPr>
          <p:cNvPr id="18" name="Rectangle 17"/>
          <p:cNvSpPr/>
          <p:nvPr/>
        </p:nvSpPr>
        <p:spPr>
          <a:xfrm>
            <a:off x="3276600" y="5628482"/>
            <a:ext cx="9906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Physical</a:t>
            </a:r>
          </a:p>
        </p:txBody>
      </p:sp>
      <p:sp>
        <p:nvSpPr>
          <p:cNvPr id="19" name="Rectangle 18"/>
          <p:cNvSpPr/>
          <p:nvPr/>
        </p:nvSpPr>
        <p:spPr>
          <a:xfrm>
            <a:off x="4495800" y="5638800"/>
            <a:ext cx="9906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Virtual</a:t>
            </a:r>
          </a:p>
        </p:txBody>
      </p:sp>
      <p:sp>
        <p:nvSpPr>
          <p:cNvPr id="20" name="Rectangle 19"/>
          <p:cNvSpPr/>
          <p:nvPr/>
        </p:nvSpPr>
        <p:spPr>
          <a:xfrm>
            <a:off x="5715000" y="5639198"/>
            <a:ext cx="12192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Research</a:t>
            </a:r>
          </a:p>
        </p:txBody>
      </p:sp>
      <p:sp>
        <p:nvSpPr>
          <p:cNvPr id="21" name="Rectangle 20"/>
          <p:cNvSpPr/>
          <p:nvPr/>
        </p:nvSpPr>
        <p:spPr>
          <a:xfrm>
            <a:off x="6934200" y="5649516"/>
            <a:ext cx="1219200" cy="533400"/>
          </a:xfrm>
          <a:prstGeom prst="rect">
            <a:avLst/>
          </a:prstGeom>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smtClean="0"/>
              <a:t>Production</a:t>
            </a:r>
          </a:p>
        </p:txBody>
      </p:sp>
      <p:sp>
        <p:nvSpPr>
          <p:cNvPr id="4" name="Down Arrow 3"/>
          <p:cNvSpPr/>
          <p:nvPr/>
        </p:nvSpPr>
        <p:spPr>
          <a:xfrm>
            <a:off x="4267200" y="1993108"/>
            <a:ext cx="152400" cy="445292"/>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22" name="Down Arrow 21"/>
          <p:cNvSpPr/>
          <p:nvPr/>
        </p:nvSpPr>
        <p:spPr>
          <a:xfrm>
            <a:off x="4276725" y="3136108"/>
            <a:ext cx="142875" cy="483392"/>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23" name="Down Arrow 22"/>
          <p:cNvSpPr/>
          <p:nvPr/>
        </p:nvSpPr>
        <p:spPr>
          <a:xfrm>
            <a:off x="4276725" y="4343399"/>
            <a:ext cx="142875" cy="162719"/>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cxnSp>
        <p:nvCxnSpPr>
          <p:cNvPr id="6" name="Straight Connector 5"/>
          <p:cNvCxnSpPr/>
          <p:nvPr/>
        </p:nvCxnSpPr>
        <p:spPr>
          <a:xfrm flipH="1">
            <a:off x="1981201" y="4495800"/>
            <a:ext cx="4952999" cy="0"/>
          </a:xfrm>
          <a:prstGeom prst="line">
            <a:avLst/>
          </a:prstGeom>
        </p:spPr>
        <p:style>
          <a:lnRef idx="2">
            <a:schemeClr val="accent1"/>
          </a:lnRef>
          <a:fillRef idx="0">
            <a:schemeClr val="accent1"/>
          </a:fillRef>
          <a:effectRef idx="1">
            <a:schemeClr val="accent1"/>
          </a:effectRef>
          <a:fontRef idx="minor">
            <a:schemeClr val="tx1"/>
          </a:fontRef>
        </p:style>
      </p:cxnSp>
      <p:sp>
        <p:nvSpPr>
          <p:cNvPr id="26" name="Down Arrow 25"/>
          <p:cNvSpPr/>
          <p:nvPr/>
        </p:nvSpPr>
        <p:spPr>
          <a:xfrm>
            <a:off x="1937534" y="4495800"/>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27" name="Down Arrow 26"/>
          <p:cNvSpPr/>
          <p:nvPr/>
        </p:nvSpPr>
        <p:spPr>
          <a:xfrm>
            <a:off x="6809497" y="4503541"/>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28" name="Down Arrow 27"/>
          <p:cNvSpPr/>
          <p:nvPr/>
        </p:nvSpPr>
        <p:spPr>
          <a:xfrm>
            <a:off x="1361197" y="5415957"/>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29" name="Down Arrow 28"/>
          <p:cNvSpPr/>
          <p:nvPr/>
        </p:nvSpPr>
        <p:spPr>
          <a:xfrm>
            <a:off x="2473717" y="5410200"/>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30" name="Down Arrow 29"/>
          <p:cNvSpPr/>
          <p:nvPr/>
        </p:nvSpPr>
        <p:spPr>
          <a:xfrm>
            <a:off x="3779520" y="5423577"/>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31" name="Down Arrow 30"/>
          <p:cNvSpPr/>
          <p:nvPr/>
        </p:nvSpPr>
        <p:spPr>
          <a:xfrm>
            <a:off x="4914535" y="5438263"/>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32" name="Down Arrow 31"/>
          <p:cNvSpPr/>
          <p:nvPr/>
        </p:nvSpPr>
        <p:spPr>
          <a:xfrm>
            <a:off x="6341894" y="5423577"/>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33" name="Down Arrow 32"/>
          <p:cNvSpPr/>
          <p:nvPr/>
        </p:nvSpPr>
        <p:spPr>
          <a:xfrm>
            <a:off x="7379903" y="5438263"/>
            <a:ext cx="173206" cy="252014"/>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854658"/>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16386"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6390" name="Title 1"/>
          <p:cNvSpPr>
            <a:spLocks noGrp="1"/>
          </p:cNvSpPr>
          <p:nvPr>
            <p:ph type="ctrTitle"/>
          </p:nvPr>
        </p:nvSpPr>
        <p:spPr>
          <a:xfrm>
            <a:off x="533400" y="274637"/>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Honeypot: </a:t>
            </a:r>
            <a:r>
              <a:rPr lang="en-US" altLang="en-US" sz="2500" dirty="0">
                <a:latin typeface="Garamond" panose="02020404030301010803" pitchFamily="18" charset="0"/>
                <a:ea typeface="ＭＳ Ｐゴシック" panose="020B0600070205080204" pitchFamily="34" charset="-128"/>
              </a:rPr>
              <a:t>Introduction</a:t>
            </a:r>
          </a:p>
        </p:txBody>
      </p:sp>
      <p:sp>
        <p:nvSpPr>
          <p:cNvPr id="16391" name="TextBox 1"/>
          <p:cNvSpPr txBox="1">
            <a:spLocks noChangeArrowheads="1"/>
          </p:cNvSpPr>
          <p:nvPr/>
        </p:nvSpPr>
        <p:spPr bwMode="auto">
          <a:xfrm>
            <a:off x="519545" y="1394690"/>
            <a:ext cx="8001000" cy="477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342900" indent="-342900" eaLnBrk="1" hangingPunct="1">
              <a:spcBef>
                <a:spcPct val="0"/>
              </a:spcBef>
              <a:buFont typeface="Wingdings" panose="05000000000000000000" pitchFamily="2" charset="2"/>
              <a:buChar char="ü"/>
            </a:pPr>
            <a:r>
              <a:rPr lang="en-US" altLang="en-US" sz="2000" dirty="0">
                <a:latin typeface="Garamond" panose="02020404030301010803" pitchFamily="18" charset="0"/>
              </a:rPr>
              <a:t>A honeypot is an open or otherwise intentionally vulnerable decoy technology designed to misdirect cyber attacks from critical IT systems. It </a:t>
            </a:r>
            <a:r>
              <a:rPr lang="en-US" altLang="en-US" sz="2000" dirty="0" smtClean="0">
                <a:latin typeface="Garamond" panose="02020404030301010803" pitchFamily="18" charset="0"/>
              </a:rPr>
              <a:t>mimics those systems and provides </a:t>
            </a:r>
            <a:r>
              <a:rPr lang="en-US" altLang="en-US" sz="2000" dirty="0">
                <a:latin typeface="Garamond" panose="02020404030301010803" pitchFamily="18" charset="0"/>
              </a:rPr>
              <a:t>fabricated </a:t>
            </a:r>
            <a:r>
              <a:rPr lang="en-US" altLang="en-US" sz="2000" dirty="0" smtClean="0">
                <a:latin typeface="Garamond" panose="02020404030301010803" pitchFamily="18" charset="0"/>
              </a:rPr>
              <a:t>files (fake credentials) </a:t>
            </a:r>
            <a:r>
              <a:rPr lang="en-US" altLang="en-US" sz="2000" dirty="0">
                <a:latin typeface="Garamond" panose="02020404030301010803" pitchFamily="18" charset="0"/>
              </a:rPr>
              <a:t>and data.</a:t>
            </a:r>
          </a:p>
          <a:p>
            <a:pPr marL="342900" indent="-342900" eaLnBrk="1" hangingPunct="1">
              <a:spcBef>
                <a:spcPct val="0"/>
              </a:spcBef>
              <a:buFont typeface="Wingdings" panose="05000000000000000000" pitchFamily="2" charset="2"/>
              <a:buChar char="ü"/>
            </a:pPr>
            <a:r>
              <a:rPr lang="en-US" altLang="en-US" sz="2000" dirty="0">
                <a:latin typeface="Garamond" panose="02020404030301010803" pitchFamily="18" charset="0"/>
              </a:rPr>
              <a:t>Moreover, a honeypot is a computer system that helps IT security experts to observe and learn from cybercriminals’ attacks by observing them in real time. </a:t>
            </a:r>
          </a:p>
          <a:p>
            <a:pPr marL="1085850" lvl="1" indent="-342900" eaLnBrk="1" hangingPunct="1">
              <a:spcBef>
                <a:spcPct val="0"/>
              </a:spcBef>
              <a:buFont typeface="Wingdings" panose="05000000000000000000" pitchFamily="2" charset="2"/>
              <a:buChar char="ü"/>
            </a:pPr>
            <a:r>
              <a:rPr lang="en-US" altLang="en-US" sz="1600" dirty="0">
                <a:latin typeface="Garamond" panose="02020404030301010803" pitchFamily="18" charset="0"/>
              </a:rPr>
              <a:t>It helps organizations detect unauthorized use or access to systems. </a:t>
            </a:r>
          </a:p>
          <a:p>
            <a:pPr marL="1085850" lvl="1" indent="-342900" eaLnBrk="1" hangingPunct="1">
              <a:spcBef>
                <a:spcPct val="0"/>
              </a:spcBef>
              <a:buFont typeface="Wingdings" panose="05000000000000000000" pitchFamily="2" charset="2"/>
              <a:buChar char="ü"/>
            </a:pPr>
            <a:r>
              <a:rPr lang="en-US" altLang="en-US" sz="1600" dirty="0">
                <a:latin typeface="Garamond" panose="02020404030301010803" pitchFamily="18" charset="0"/>
              </a:rPr>
              <a:t>It also helps them gain crucial information about attackers and how they operate.</a:t>
            </a:r>
          </a:p>
          <a:p>
            <a:pPr marL="1085850" lvl="1" indent="-342900" eaLnBrk="1" hangingPunct="1">
              <a:spcBef>
                <a:spcPct val="0"/>
              </a:spcBef>
              <a:buFont typeface="Wingdings" panose="05000000000000000000" pitchFamily="2" charset="2"/>
              <a:buChar char="ü"/>
            </a:pPr>
            <a:r>
              <a:rPr lang="en-US" altLang="en-US" sz="1600" dirty="0">
                <a:latin typeface="Garamond" panose="02020404030301010803" pitchFamily="18" charset="0"/>
              </a:rPr>
              <a:t>Any access to a honeypot triggers monitoring and event logging</a:t>
            </a:r>
          </a:p>
          <a:p>
            <a:pPr marL="1085850" lvl="1" indent="-342900" eaLnBrk="1" hangingPunct="1">
              <a:spcBef>
                <a:spcPct val="0"/>
              </a:spcBef>
              <a:buFont typeface="Wingdings" panose="05000000000000000000" pitchFamily="2" charset="2"/>
              <a:buChar char="ü"/>
            </a:pPr>
            <a:endParaRPr lang="en-US" altLang="en-US" sz="1600" dirty="0">
              <a:latin typeface="Garamond" panose="02020404030301010803" pitchFamily="18" charset="0"/>
            </a:endParaRPr>
          </a:p>
          <a:p>
            <a:pPr marL="342900" indent="-342900" eaLnBrk="1" hangingPunct="1">
              <a:spcBef>
                <a:spcPct val="0"/>
              </a:spcBef>
              <a:buFont typeface="Wingdings" panose="05000000000000000000" pitchFamily="2" charset="2"/>
              <a:buChar char="ü"/>
            </a:pPr>
            <a:r>
              <a:rPr lang="en-US" altLang="en-US" sz="2000" dirty="0">
                <a:latin typeface="Garamond" panose="02020404030301010803" pitchFamily="18" charset="0"/>
              </a:rPr>
              <a:t> It may comprise several components, such as:</a:t>
            </a:r>
          </a:p>
          <a:p>
            <a:pPr marL="1085850" lvl="1" indent="-342900" eaLnBrk="1" hangingPunct="1">
              <a:spcBef>
                <a:spcPct val="0"/>
              </a:spcBef>
              <a:buFont typeface="Wingdings" panose="05000000000000000000" pitchFamily="2" charset="2"/>
              <a:buChar char="ü"/>
            </a:pPr>
            <a:r>
              <a:rPr lang="en-US" altLang="en-US" sz="1600" dirty="0">
                <a:latin typeface="Garamond" panose="02020404030301010803" pitchFamily="18" charset="0"/>
              </a:rPr>
              <a:t>Network devices,</a:t>
            </a:r>
          </a:p>
          <a:p>
            <a:pPr marL="1085850" lvl="1" indent="-342900" eaLnBrk="1" hangingPunct="1">
              <a:spcBef>
                <a:spcPct val="0"/>
              </a:spcBef>
              <a:buFont typeface="Wingdings" panose="05000000000000000000" pitchFamily="2" charset="2"/>
              <a:buChar char="ü"/>
            </a:pPr>
            <a:r>
              <a:rPr lang="en-US" altLang="en-US" sz="1600" dirty="0" err="1">
                <a:latin typeface="Garamond" panose="02020404030301010803" pitchFamily="18" charset="0"/>
              </a:rPr>
              <a:t>Keyloggers</a:t>
            </a:r>
            <a:r>
              <a:rPr lang="en-US" altLang="en-US" sz="1600" dirty="0">
                <a:latin typeface="Garamond" panose="02020404030301010803" pitchFamily="18" charset="0"/>
              </a:rPr>
              <a:t>,</a:t>
            </a:r>
          </a:p>
          <a:p>
            <a:pPr marL="1085850" lvl="1" indent="-342900" eaLnBrk="1" hangingPunct="1">
              <a:spcBef>
                <a:spcPct val="0"/>
              </a:spcBef>
              <a:buFont typeface="Wingdings" panose="05000000000000000000" pitchFamily="2" charset="2"/>
              <a:buChar char="ü"/>
            </a:pPr>
            <a:r>
              <a:rPr lang="en-US" altLang="en-US" sz="1600" dirty="0">
                <a:latin typeface="Garamond" panose="02020404030301010803" pitchFamily="18" charset="0"/>
              </a:rPr>
              <a:t>Monitoring tools,</a:t>
            </a:r>
          </a:p>
          <a:p>
            <a:pPr marL="1085850" lvl="1" indent="-342900" eaLnBrk="1" hangingPunct="1">
              <a:spcBef>
                <a:spcPct val="0"/>
              </a:spcBef>
              <a:buFont typeface="Wingdings" panose="05000000000000000000" pitchFamily="2" charset="2"/>
              <a:buChar char="ü"/>
            </a:pPr>
            <a:r>
              <a:rPr lang="en-US" altLang="en-US" sz="1600" dirty="0">
                <a:latin typeface="Garamond" panose="02020404030301010803" pitchFamily="18" charset="0"/>
              </a:rPr>
              <a:t>Packet analyzers, and</a:t>
            </a:r>
          </a:p>
          <a:p>
            <a:pPr marL="1085850" lvl="1" indent="-342900" eaLnBrk="1" hangingPunct="1">
              <a:spcBef>
                <a:spcPct val="0"/>
              </a:spcBef>
              <a:buFont typeface="Wingdings" panose="05000000000000000000" pitchFamily="2" charset="2"/>
              <a:buChar char="ü"/>
            </a:pPr>
            <a:r>
              <a:rPr lang="en-US" altLang="en-US" sz="1600" dirty="0">
                <a:latin typeface="Garamond" panose="02020404030301010803" pitchFamily="18" charset="0"/>
              </a:rPr>
              <a:t>Alerting tools.</a:t>
            </a:r>
          </a:p>
        </p:txBody>
      </p:sp>
    </p:spTree>
    <p:extLst>
      <p:ext uri="{BB962C8B-B14F-4D97-AF65-F5344CB8AC3E}">
        <p14:creationId xmlns:p14="http://schemas.microsoft.com/office/powerpoint/2010/main" val="3073901409"/>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18434"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8438" name="Title 1"/>
          <p:cNvSpPr>
            <a:spLocks noGrp="1"/>
          </p:cNvSpPr>
          <p:nvPr>
            <p:ph type="ctrTitle"/>
          </p:nvPr>
        </p:nvSpPr>
        <p:spPr>
          <a:xfrm>
            <a:off x="533400" y="313027"/>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What is a Honey Pot?</a:t>
            </a:r>
          </a:p>
        </p:txBody>
      </p:sp>
      <p:sp>
        <p:nvSpPr>
          <p:cNvPr id="18439" name="TextBox 1"/>
          <p:cNvSpPr txBox="1">
            <a:spLocks noChangeArrowheads="1"/>
          </p:cNvSpPr>
          <p:nvPr/>
        </p:nvSpPr>
        <p:spPr bwMode="auto">
          <a:xfrm>
            <a:off x="406400" y="1477962"/>
            <a:ext cx="8001000" cy="708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r>
              <a:rPr lang="en-US" altLang="en-US" sz="2000" dirty="0">
                <a:latin typeface="Garamond" panose="02020404030301010803" pitchFamily="18" charset="0"/>
              </a:rPr>
              <a:t>A Honeypot is an intrusion detection technique used to study hackers movements</a:t>
            </a:r>
          </a:p>
        </p:txBody>
      </p:sp>
      <p:pic>
        <p:nvPicPr>
          <p:cNvPr id="5" name="Picture 4" descr="A computer screen shot of a computer&#10;&#10;Description automatically generated">
            <a:extLst>
              <a:ext uri="{FF2B5EF4-FFF2-40B4-BE49-F238E27FC236}">
                <a16:creationId xmlns:a16="http://schemas.microsoft.com/office/drawing/2014/main" id="{C9603814-924D-0F8C-F4EF-83567DABEE13}"/>
              </a:ext>
            </a:extLst>
          </p:cNvPr>
          <p:cNvPicPr>
            <a:picLocks noChangeAspect="1"/>
          </p:cNvPicPr>
          <p:nvPr/>
        </p:nvPicPr>
        <p:blipFill rotWithShape="1">
          <a:blip r:embed="rId3"/>
          <a:srcRect l="20588" t="36530" r="21568" b="21579"/>
          <a:stretch/>
        </p:blipFill>
        <p:spPr>
          <a:xfrm>
            <a:off x="506311" y="2320275"/>
            <a:ext cx="8055178" cy="3793837"/>
          </a:xfrm>
          <a:prstGeom prst="rect">
            <a:avLst/>
          </a:prstGeom>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0482"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0486" name="Title 1"/>
          <p:cNvSpPr>
            <a:spLocks noGrp="1"/>
          </p:cNvSpPr>
          <p:nvPr>
            <p:ph type="ctrTitle"/>
          </p:nvPr>
        </p:nvSpPr>
        <p:spPr>
          <a:xfrm>
            <a:off x="533400" y="395289"/>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What is a Honey Pot?(cont.)</a:t>
            </a:r>
          </a:p>
        </p:txBody>
      </p:sp>
      <p:sp>
        <p:nvSpPr>
          <p:cNvPr id="20487" name="TextBox 1"/>
          <p:cNvSpPr txBox="1">
            <a:spLocks noChangeArrowheads="1"/>
          </p:cNvSpPr>
          <p:nvPr/>
        </p:nvSpPr>
        <p:spPr bwMode="auto">
          <a:xfrm>
            <a:off x="533400" y="1532730"/>
            <a:ext cx="8001000"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1085850" indent="-34290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r>
              <a:rPr lang="en-US" altLang="en-US" sz="2000" dirty="0" smtClean="0">
                <a:latin typeface="Garamond" panose="02020404030301010803" pitchFamily="18" charset="0"/>
              </a:rPr>
              <a:t>A virtual </a:t>
            </a:r>
            <a:r>
              <a:rPr lang="en-US" altLang="en-US" sz="2000" dirty="0">
                <a:latin typeface="Garamond" panose="02020404030301010803" pitchFamily="18" charset="0"/>
              </a:rPr>
              <a:t>machine that sits on a network or a client</a:t>
            </a:r>
          </a:p>
          <a:p>
            <a:pPr eaLnBrk="1" hangingPunct="1">
              <a:spcBef>
                <a:spcPct val="0"/>
              </a:spcBef>
            </a:pPr>
            <a:endParaRPr lang="en-US" altLang="en-US" sz="2000" dirty="0">
              <a:latin typeface="Garamond" panose="02020404030301010803" pitchFamily="18" charset="0"/>
            </a:endParaRPr>
          </a:p>
          <a:p>
            <a:pPr eaLnBrk="1" hangingPunct="1">
              <a:spcBef>
                <a:spcPct val="0"/>
              </a:spcBef>
            </a:pPr>
            <a:r>
              <a:rPr lang="en-US" altLang="en-US" sz="2000" dirty="0">
                <a:latin typeface="Garamond" panose="02020404030301010803" pitchFamily="18" charset="0"/>
              </a:rPr>
              <a:t>Goals</a:t>
            </a:r>
          </a:p>
          <a:p>
            <a:pPr lvl="1" eaLnBrk="1" hangingPunct="1">
              <a:spcBef>
                <a:spcPct val="0"/>
              </a:spcBef>
              <a:buFont typeface="Wingdings" panose="05000000000000000000" pitchFamily="2" charset="2"/>
              <a:buChar char="ü"/>
            </a:pPr>
            <a:r>
              <a:rPr lang="en-US" altLang="en-US" sz="2000" dirty="0">
                <a:latin typeface="Garamond" panose="02020404030301010803" pitchFamily="18" charset="0"/>
              </a:rPr>
              <a:t>Should look as real as possible!</a:t>
            </a:r>
          </a:p>
          <a:p>
            <a:pPr lvl="1" eaLnBrk="1" hangingPunct="1">
              <a:spcBef>
                <a:spcPct val="0"/>
              </a:spcBef>
              <a:buFont typeface="Wingdings" panose="05000000000000000000" pitchFamily="2" charset="2"/>
              <a:buChar char="ü"/>
            </a:pPr>
            <a:r>
              <a:rPr lang="en-US" altLang="en-US" sz="2000" dirty="0">
                <a:latin typeface="Garamond" panose="02020404030301010803" pitchFamily="18" charset="0"/>
              </a:rPr>
              <a:t>Should be monitored to see if </a:t>
            </a:r>
            <a:r>
              <a:rPr lang="en-US" altLang="en-US" sz="2000" dirty="0" smtClean="0">
                <a:latin typeface="Garamond" panose="02020404030301010803" pitchFamily="18" charset="0"/>
              </a:rPr>
              <a:t>it is </a:t>
            </a:r>
            <a:r>
              <a:rPr lang="en-US" altLang="en-US" sz="2000" dirty="0">
                <a:latin typeface="Garamond" panose="02020404030301010803" pitchFamily="18" charset="0"/>
              </a:rPr>
              <a:t>being used to launch a massive attack on other systems</a:t>
            </a:r>
          </a:p>
          <a:p>
            <a:pPr lvl="1" eaLnBrk="1" hangingPunct="1">
              <a:spcBef>
                <a:spcPct val="0"/>
              </a:spcBef>
              <a:buFont typeface="Wingdings" panose="05000000000000000000" pitchFamily="2" charset="2"/>
              <a:buChar char="ü"/>
            </a:pPr>
            <a:r>
              <a:rPr lang="en-US" altLang="en-US" sz="2000" dirty="0">
                <a:latin typeface="Garamond" panose="02020404030301010803" pitchFamily="18" charset="0"/>
              </a:rPr>
              <a:t>Should include files that are of interest to the </a:t>
            </a:r>
            <a:r>
              <a:rPr lang="en-US" altLang="en-US" sz="2000" dirty="0" smtClean="0">
                <a:latin typeface="Garamond" panose="02020404030301010803" pitchFamily="18" charset="0"/>
              </a:rPr>
              <a:t>hacker, e.g., fake credentials</a:t>
            </a:r>
            <a:endParaRPr lang="en-US" altLang="en-US" sz="2000" dirty="0">
              <a:latin typeface="Garamond" panose="02020404030301010803" pitchFamily="18" charset="0"/>
            </a:endParaRPr>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8"/>
          <p:cNvSpPr>
            <a:spLocks noChangeArrowheads="1"/>
          </p:cNvSpPr>
          <p:nvPr/>
        </p:nvSpPr>
        <p:spPr bwMode="auto">
          <a:xfrm>
            <a:off x="381000" y="228600"/>
            <a:ext cx="8305800" cy="6019800"/>
          </a:xfrm>
          <a:prstGeom prst="rect">
            <a:avLst/>
          </a:prstGeom>
          <a:noFill/>
          <a:ln w="952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sp>
        <p:nvSpPr>
          <p:cNvPr id="20482" name="Rectangle 7"/>
          <p:cNvSpPr>
            <a:spLocks noChangeArrowheads="1"/>
          </p:cNvSpPr>
          <p:nvPr/>
        </p:nvSpPr>
        <p:spPr bwMode="auto">
          <a:xfrm>
            <a:off x="381000" y="152400"/>
            <a:ext cx="8305800" cy="76200"/>
          </a:xfrm>
          <a:prstGeom prst="rect">
            <a:avLst/>
          </a:prstGeom>
          <a:solidFill>
            <a:srgbClr val="FF6600"/>
          </a:solidFill>
          <a:ln w="9525">
            <a:solidFill>
              <a:schemeClr val="tx1"/>
            </a:solidFill>
            <a:round/>
            <a:headEnd/>
            <a:tailEnd/>
          </a:ln>
        </p:spPr>
        <p:txBody>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a:spcBef>
                <a:spcPct val="0"/>
              </a:spcBef>
              <a:buFontTx/>
              <a:buNone/>
            </a:pPr>
            <a:endParaRPr lang="en-US" altLang="en-US" sz="1800"/>
          </a:p>
        </p:txBody>
      </p:sp>
      <p:cxnSp>
        <p:nvCxnSpPr>
          <p:cNvPr id="9" name="Straight Connector 8"/>
          <p:cNvCxnSpPr/>
          <p:nvPr/>
        </p:nvCxnSpPr>
        <p:spPr>
          <a:xfrm rot="10800000">
            <a:off x="381000" y="1219200"/>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rot="10800000">
            <a:off x="381000" y="1273175"/>
            <a:ext cx="8305800" cy="1588"/>
          </a:xfrm>
          <a:prstGeom prst="line">
            <a:avLst/>
          </a:prstGeom>
          <a:ln w="127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20486" name="Title 1"/>
          <p:cNvSpPr>
            <a:spLocks noGrp="1"/>
          </p:cNvSpPr>
          <p:nvPr>
            <p:ph type="ctrTitle"/>
          </p:nvPr>
        </p:nvSpPr>
        <p:spPr>
          <a:xfrm>
            <a:off x="533400" y="395289"/>
            <a:ext cx="8305800" cy="998537"/>
          </a:xfrm>
        </p:spPr>
        <p:txBody>
          <a:bodyPr/>
          <a:lstStyle/>
          <a:p>
            <a:pPr algn="l"/>
            <a:r>
              <a:rPr lang="en-US" altLang="en-US" sz="2500" b="1" dirty="0">
                <a:latin typeface="Garamond" panose="02020404030301010803" pitchFamily="18" charset="0"/>
                <a:ea typeface="ＭＳ Ｐゴシック" panose="020B0600070205080204" pitchFamily="34" charset="-128"/>
              </a:rPr>
              <a:t>Key Use Cases: Early Detection and Analysis</a:t>
            </a:r>
          </a:p>
        </p:txBody>
      </p:sp>
      <p:sp>
        <p:nvSpPr>
          <p:cNvPr id="20487" name="TextBox 1"/>
          <p:cNvSpPr txBox="1">
            <a:spLocks noChangeArrowheads="1"/>
          </p:cNvSpPr>
          <p:nvPr/>
        </p:nvSpPr>
        <p:spPr bwMode="auto">
          <a:xfrm>
            <a:off x="533400" y="1532730"/>
            <a:ext cx="8001000" cy="2246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1085850" indent="-34290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eaLnBrk="1" hangingPunct="1">
              <a:spcBef>
                <a:spcPct val="0"/>
              </a:spcBef>
            </a:pPr>
            <a:r>
              <a:rPr lang="en-US" altLang="en-US" sz="2000" dirty="0" smtClean="0">
                <a:latin typeface="Garamond" panose="02020404030301010803" pitchFamily="18" charset="0"/>
              </a:rPr>
              <a:t>Goals</a:t>
            </a:r>
            <a:endParaRPr lang="en-US" altLang="en-US" sz="2000" dirty="0">
              <a:latin typeface="Garamond" panose="02020404030301010803" pitchFamily="18" charset="0"/>
            </a:endParaRP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Identify emerging threats: </a:t>
            </a:r>
            <a:r>
              <a:rPr lang="en-US" altLang="en-US" sz="2000" dirty="0">
                <a:latin typeface="Garamond" panose="02020404030301010803" pitchFamily="18" charset="0"/>
              </a:rPr>
              <a:t>Discover new attack methods and tools before they target production systems.</a:t>
            </a: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Track attacker behavior: </a:t>
            </a:r>
            <a:r>
              <a:rPr lang="en-US" altLang="en-US" sz="2000" dirty="0">
                <a:latin typeface="Garamond" panose="02020404030301010803" pitchFamily="18" charset="0"/>
              </a:rPr>
              <a:t>Understand attacker motivations, targets, and methodologies.</a:t>
            </a:r>
          </a:p>
          <a:p>
            <a:pPr lvl="1" eaLnBrk="1" hangingPunct="1">
              <a:spcBef>
                <a:spcPct val="0"/>
              </a:spcBef>
              <a:buFont typeface="Wingdings" panose="05000000000000000000" pitchFamily="2" charset="2"/>
              <a:buChar char="ü"/>
            </a:pPr>
            <a:r>
              <a:rPr lang="en-US" altLang="en-US" sz="2000" b="1" dirty="0">
                <a:latin typeface="Garamond" panose="02020404030301010803" pitchFamily="18" charset="0"/>
              </a:rPr>
              <a:t>Analyze attack patterns: </a:t>
            </a:r>
            <a:r>
              <a:rPr lang="en-US" altLang="en-US" sz="2000" dirty="0">
                <a:latin typeface="Garamond" panose="02020404030301010803" pitchFamily="18" charset="0"/>
              </a:rPr>
              <a:t>Identify trends and patterns to predict and prevent future attacks.</a:t>
            </a:r>
          </a:p>
        </p:txBody>
      </p:sp>
    </p:spTree>
    <p:extLst>
      <p:ext uri="{BB962C8B-B14F-4D97-AF65-F5344CB8AC3E}">
        <p14:creationId xmlns:p14="http://schemas.microsoft.com/office/powerpoint/2010/main" val="856935556"/>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문서" ma:contentTypeID="0x0101009AFEE056F394BE408E85E0CE29BC37C0" ma:contentTypeVersion="14" ma:contentTypeDescription="새 문서를 만듭니다." ma:contentTypeScope="" ma:versionID="48702a50746d5beae73da71fcad41878">
  <xsd:schema xmlns:xsd="http://www.w3.org/2001/XMLSchema" xmlns:xs="http://www.w3.org/2001/XMLSchema" xmlns:p="http://schemas.microsoft.com/office/2006/metadata/properties" xmlns:ns3="578361d8-3ecd-405b-bdd5-2b191ab4cb71" targetNamespace="http://schemas.microsoft.com/office/2006/metadata/properties" ma:root="true" ma:fieldsID="ebb3f0b53418ecb897f3f21334b66e4b" ns3:_="">
    <xsd:import namespace="578361d8-3ecd-405b-bdd5-2b191ab4cb71"/>
    <xsd:element name="properties">
      <xsd:complexType>
        <xsd:sequence>
          <xsd:element name="documentManagement">
            <xsd:complexType>
              <xsd:all>
                <xsd:element ref="ns3:MediaServiceMetadata" minOccurs="0"/>
                <xsd:element ref="ns3:MediaServiceFastMetadata" minOccurs="0"/>
                <xsd:element ref="ns3:MediaServiceDateTaken" minOccurs="0"/>
                <xsd:element ref="ns3:MediaLengthInSeconds" minOccurs="0"/>
                <xsd:element ref="ns3:MediaServiceAutoTags" minOccurs="0"/>
                <xsd:element ref="ns3:MediaServiceGenerationTime" minOccurs="0"/>
                <xsd:element ref="ns3:MediaServiceEventHashCode" minOccurs="0"/>
                <xsd:element ref="ns3:MediaServiceAutoKeyPoints" minOccurs="0"/>
                <xsd:element ref="ns3:MediaServiceKeyPoints" minOccurs="0"/>
                <xsd:element ref="ns3:MediaServiceOCR" minOccurs="0"/>
                <xsd:element ref="ns3:MediaServiceLocation" minOccurs="0"/>
                <xsd:element ref="ns3:_activity" minOccurs="0"/>
                <xsd:element ref="ns3:MediaServiceObjectDetectorVersions" minOccurs="0"/>
                <xsd:element ref="ns3: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78361d8-3ecd-405b-bdd5-2b191ab4cb71"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element name="_activity" ma:index="19" nillable="true" ma:displayName="_activity" ma:hidden="true" ma:internalName="_activity">
      <xsd:simpleType>
        <xsd:restriction base="dms:Note"/>
      </xsd:simpleType>
    </xsd:element>
    <xsd:element name="MediaServiceObjectDetectorVersions" ma:index="20" nillable="true" ma:displayName="MediaServiceObjectDetectorVersions" ma:description="" ma:hidden="true" ma:indexed="true" ma:internalName="MediaServiceObjectDetectorVersions" ma:readOnly="true">
      <xsd:simpleType>
        <xsd:restriction base="dms:Text"/>
      </xsd:simpleType>
    </xsd:element>
    <xsd:element name="MediaServiceSystemTags" ma:index="21" nillable="true" ma:displayName="MediaServiceSystemTags" ma:hidden="true" ma:internalName="MediaServiceSystemTag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콘텐츠 형식"/>
        <xsd:element ref="dc:title" minOccurs="0" maxOccurs="1" ma:index="4" ma:displayName="제목"/>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578361d8-3ecd-405b-bdd5-2b191ab4cb71" xsi:nil="true"/>
  </documentManagement>
</p:properties>
</file>

<file path=customXml/itemProps1.xml><?xml version="1.0" encoding="utf-8"?>
<ds:datastoreItem xmlns:ds="http://schemas.openxmlformats.org/officeDocument/2006/customXml" ds:itemID="{B331DBB7-27D2-40D3-9DB1-93270481DA20}">
  <ds:schemaRefs>
    <ds:schemaRef ds:uri="http://schemas.microsoft.com/sharepoint/v3/contenttype/forms"/>
  </ds:schemaRefs>
</ds:datastoreItem>
</file>

<file path=customXml/itemProps2.xml><?xml version="1.0" encoding="utf-8"?>
<ds:datastoreItem xmlns:ds="http://schemas.openxmlformats.org/officeDocument/2006/customXml" ds:itemID="{7923DD19-5FC7-4FF7-BE61-A3FEFC3FEF2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78361d8-3ecd-405b-bdd5-2b191ab4cb7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F19B094-118E-4191-8265-E8D68189367D}">
  <ds:schemaRefs>
    <ds:schemaRef ds:uri="http://purl.org/dc/dcmitype/"/>
    <ds:schemaRef ds:uri="578361d8-3ecd-405b-bdd5-2b191ab4cb71"/>
    <ds:schemaRef ds:uri="http://schemas.microsoft.com/office/2006/documentManagement/types"/>
    <ds:schemaRef ds:uri="http://purl.org/dc/terms/"/>
    <ds:schemaRef ds:uri="http://schemas.openxmlformats.org/package/2006/metadata/core-properties"/>
    <ds:schemaRef ds:uri="http://purl.org/dc/elements/1.1/"/>
    <ds:schemaRef ds:uri="http://schemas.microsoft.com/office/infopath/2007/PartnerControl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3351</TotalTime>
  <Words>1976</Words>
  <Application>Microsoft Office PowerPoint</Application>
  <PresentationFormat>On-screen Show (4:3)</PresentationFormat>
  <Paragraphs>275</Paragraphs>
  <Slides>30</Slides>
  <Notes>30</Notes>
  <HiddenSlides>2</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30</vt:i4>
      </vt:variant>
    </vt:vector>
  </HeadingPairs>
  <TitlesOfParts>
    <vt:vector size="40" baseType="lpstr">
      <vt:lpstr>Malgun Gothic</vt:lpstr>
      <vt:lpstr>ＭＳ Ｐゴシック</vt:lpstr>
      <vt:lpstr>Arial</vt:lpstr>
      <vt:lpstr>Calibri</vt:lpstr>
      <vt:lpstr>Garamond</vt:lpstr>
      <vt:lpstr>Times New Roman</vt:lpstr>
      <vt:lpstr>Verdana</vt:lpstr>
      <vt:lpstr>Wingdings</vt:lpstr>
      <vt:lpstr>ヒラギノ角ゴ Pro W3</vt:lpstr>
      <vt:lpstr>Office Theme</vt:lpstr>
      <vt:lpstr>PowerPoint Presentation</vt:lpstr>
      <vt:lpstr>Content:</vt:lpstr>
      <vt:lpstr>Deception Technology </vt:lpstr>
      <vt:lpstr>Deception Technology </vt:lpstr>
      <vt:lpstr>Deception Technology </vt:lpstr>
      <vt:lpstr>Honeypot: Introduction</vt:lpstr>
      <vt:lpstr>What is a Honey Pot?</vt:lpstr>
      <vt:lpstr>What is a Honey Pot?(cont.)</vt:lpstr>
      <vt:lpstr>Key Use Cases: Early Detection and Analysis</vt:lpstr>
      <vt:lpstr>Key Use Cases: Threat Intelligence Gathering</vt:lpstr>
      <vt:lpstr>Key Use Cases:  Deception and Distraction</vt:lpstr>
      <vt:lpstr>Key Use Cases:  Security Testing and Research</vt:lpstr>
      <vt:lpstr>Specific Applications</vt:lpstr>
      <vt:lpstr>Classification</vt:lpstr>
      <vt:lpstr>Interaction: Low interaction Honeypots</vt:lpstr>
      <vt:lpstr>Low-interaction honeypots: Specter</vt:lpstr>
      <vt:lpstr>Low-interaction honeypots: Specter</vt:lpstr>
      <vt:lpstr>Low-interaction honeypots: Specter</vt:lpstr>
      <vt:lpstr>Interaction: High interaction Honeypots</vt:lpstr>
      <vt:lpstr>PowerPoint Presentation</vt:lpstr>
      <vt:lpstr>PowerPoint Presentation</vt:lpstr>
      <vt:lpstr>PowerPoint Presentation</vt:lpstr>
      <vt:lpstr>Advantages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Clemson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Office 2004 Test Drive User</dc:creator>
  <cp:lastModifiedBy>아라사하드파하드(정보통신공학부)</cp:lastModifiedBy>
  <cp:revision>123</cp:revision>
  <dcterms:created xsi:type="dcterms:W3CDTF">2009-05-29T16:23:26Z</dcterms:created>
  <dcterms:modified xsi:type="dcterms:W3CDTF">2024-01-09T05:24:28Z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0x0101009AFEE056F394BE408E85E0CE29BC37C0</vt:lpwstr>
  </property>
</Properties>
</file>